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36"/>
  </p:notesMasterIdLst>
  <p:sldIdLst>
    <p:sldId id="256" r:id="rId2"/>
    <p:sldId id="352" r:id="rId3"/>
    <p:sldId id="353" r:id="rId4"/>
    <p:sldId id="356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7" r:id="rId18"/>
    <p:sldId id="338" r:id="rId19"/>
    <p:sldId id="339" r:id="rId20"/>
    <p:sldId id="332" r:id="rId21"/>
    <p:sldId id="333" r:id="rId22"/>
    <p:sldId id="334" r:id="rId23"/>
    <p:sldId id="335" r:id="rId24"/>
    <p:sldId id="342" r:id="rId25"/>
    <p:sldId id="341" r:id="rId26"/>
    <p:sldId id="336" r:id="rId27"/>
    <p:sldId id="340" r:id="rId28"/>
    <p:sldId id="343" r:id="rId29"/>
    <p:sldId id="344" r:id="rId30"/>
    <p:sldId id="345" r:id="rId31"/>
    <p:sldId id="346" r:id="rId32"/>
    <p:sldId id="347" r:id="rId33"/>
    <p:sldId id="348" r:id="rId34"/>
    <p:sldId id="349" r:id="rId35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0E2E3B2-CFC0-438D-8B77-3388DA8047B9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F9786EF-B65C-4A4B-9A88-8A9E549E8C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147483646 w 372"/>
              <a:gd name="T1" fmla="*/ 2147483646 h 166"/>
              <a:gd name="T2" fmla="*/ 2147483646 w 372"/>
              <a:gd name="T3" fmla="*/ 2147483646 h 166"/>
              <a:gd name="T4" fmla="*/ 2147483646 w 372"/>
              <a:gd name="T5" fmla="*/ 2147483646 h 166"/>
              <a:gd name="T6" fmla="*/ 2147483646 w 372"/>
              <a:gd name="T7" fmla="*/ 2147483646 h 166"/>
              <a:gd name="T8" fmla="*/ 2147483646 w 372"/>
              <a:gd name="T9" fmla="*/ 2147483646 h 166"/>
              <a:gd name="T10" fmla="*/ 2147483646 w 372"/>
              <a:gd name="T11" fmla="*/ 2147483646 h 166"/>
              <a:gd name="T12" fmla="*/ 2147483646 w 372"/>
              <a:gd name="T13" fmla="*/ 2147483646 h 166"/>
              <a:gd name="T14" fmla="*/ 2147483646 w 372"/>
              <a:gd name="T15" fmla="*/ 0 h 166"/>
              <a:gd name="T16" fmla="*/ 0 w 372"/>
              <a:gd name="T17" fmla="*/ 0 h 166"/>
              <a:gd name="T18" fmla="*/ 0 w 372"/>
              <a:gd name="T19" fmla="*/ 2147483646 h 166"/>
              <a:gd name="T20" fmla="*/ 2147483646 w 372"/>
              <a:gd name="T21" fmla="*/ 214748364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A3028-D234-4D29-813B-F5B89159571C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05B16-D1DC-4478-89D5-D491208790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39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A14A0-8D71-484D-BAEE-710931E76D40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32D90-31E1-4ADC-B8FA-69A36A03B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19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3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0B8D8-7BA6-49B4-B49D-24199D6C02E3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232BE-5989-49F6-8620-5F075538F9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7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2D347-CB5C-4F15-B4B2-85993F7051C7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5C06C-8E1D-4076-B939-FC691DE642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279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3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102C0-BEBE-4DEF-BFC6-348EBDC3D05F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DF782-E54B-445E-A94B-357A8B84F9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258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7C11E-5428-4908-8497-751277CC6EAC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C9368-CD1B-4A42-AE68-921098091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529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091D8-4B39-4923-A739-5DA1E0E79EF8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CE53E-C676-4C69-88D7-FD98C8ED9F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514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320AA-3E49-4763-8C9F-4612057775F1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6474-FA3F-4E7E-9A50-5B1094930C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30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8F2F-9051-4826-9E96-CC81BBB08328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954AD-115F-4CA1-BCE4-DB837445EF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245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D1593-CF66-4AB4-8E91-3F48243465DA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CC01C-A6CF-4599-8652-6FCF9D0B1B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59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22523-5EDD-4349-B29D-FFD774E6CCB2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B1512-4CE7-4592-AD60-FDA4279D9A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130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16C00-C01F-4BB6-833B-87D5DE46A482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CC4BC-0CB4-4D21-AC5B-7191997E8B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22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7D988-F38F-404A-B0E5-30DC90F85B96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6DD56-7585-471E-A41E-C1319D1FFD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878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12286-0CAF-4BBD-89B9-8A02C7CB9C69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97354-BBBB-4999-84E1-F621599994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27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FB0ED-993A-408F-9B92-E00CF93DD9C9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BE0AF-C4B7-42CD-9E71-1A16AB9411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913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4E3D1-9480-4CFD-8F3A-3B8C9E3880FD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94C10-9693-412A-AD36-B12591B369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35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E5B8B5-A54E-4012-B353-F9C6E002BA27}" type="datetimeFigureOut">
              <a:rPr lang="ru-RU"/>
              <a:pPr>
                <a:defRPr/>
              </a:pPr>
              <a:t>31.01.2026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0420AE86-2E7D-4764-AED0-0EC411461A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  <p:sldLayoutId id="2147484044" r:id="rId15"/>
    <p:sldLayoutId id="2147484045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5"/>
          <p:cNvSpPr>
            <a:spLocks noChangeArrowheads="1"/>
          </p:cNvSpPr>
          <p:nvPr/>
        </p:nvSpPr>
        <p:spPr bwMode="auto">
          <a:xfrm>
            <a:off x="1651000" y="1501775"/>
            <a:ext cx="81343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3200" b="1">
                <a:solidFill>
                  <a:schemeClr val="tx1"/>
                </a:solidFill>
                <a:cs typeface="Aharoni" pitchFamily="2" charset="0"/>
              </a:rPr>
              <a:t>Х</a:t>
            </a:r>
            <a:r>
              <a:rPr lang="en-US" altLang="ru-RU" sz="3200" b="1">
                <a:solidFill>
                  <a:schemeClr val="tx1"/>
                </a:solidFill>
                <a:cs typeface="Aharoni" pitchFamily="2" charset="0"/>
              </a:rPr>
              <a:t>XXI</a:t>
            </a:r>
            <a:r>
              <a:rPr lang="ru-RU" altLang="ru-RU" sz="3200" b="1">
                <a:solidFill>
                  <a:schemeClr val="tx1"/>
                </a:solidFill>
                <a:cs typeface="Aharoni" pitchFamily="2" charset="0"/>
              </a:rPr>
              <a:t> ВСЕРОССИЙСКАЯ ОЛИМПИАДА ШКОЛЬНИКОВ ПО РУССКОМУ ЯЗЫКУ РЕГИОНАЛЬНЫЙ ЭТАП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3200" b="1">
              <a:solidFill>
                <a:schemeClr val="tx1"/>
              </a:solidFill>
              <a:cs typeface="Aharoni" pitchFamily="2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3200" b="1">
                <a:solidFill>
                  <a:schemeClr val="tx1"/>
                </a:solidFill>
                <a:cs typeface="Aharoni" pitchFamily="2" charset="0"/>
              </a:rPr>
              <a:t>10 класс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46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1"/>
          <p:cNvSpPr>
            <a:spLocks noChangeArrowheads="1"/>
          </p:cNvSpPr>
          <p:nvPr/>
        </p:nvSpPr>
        <p:spPr bwMode="auto">
          <a:xfrm>
            <a:off x="1428750" y="836613"/>
            <a:ext cx="1051877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Частично подходит для анализа глагольная словоформа </a:t>
            </a: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вхожу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.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Глагол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входить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как и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(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и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бродить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), II спряжения. Но словоформа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вхожу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подходит для анализа частично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. В форме 1 л. ед.ч. глагола (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вхожу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 и в отглагольном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существительном (в современном русском языке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вхождение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а не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вхожение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 представлены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разные звуки: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ж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и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жд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а это не даёт возможности точно восстановить тот же согласный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(сочетание согласных), что и в форме 1 л. ед.ч. настоящего времени глагола. Вместе с тем в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форме 1 л. ед.ч. глагола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вхожу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представлен звук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ж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чередующийся с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д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(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входить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–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вхожу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). Это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помогает понять, что в 1 л. ед.ч. глагола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(по сравнению с инфинитивом) тоже должен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быть чередующийся звук.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Также участник может вспомнить устаревшее слово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хожение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(хотя и от глагола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ходить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а не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входить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 как, например, название жанра древнерусской литературы. В этом слове, как и в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форме 1 л. ед.ч. настоящего времени глагола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(в)ходить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будет представлен одинаковый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согласный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ж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. Только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с этим допущением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можно говорить, что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словоформа </a:t>
            </a: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вхожу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подходит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нам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полностью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для анализа.</a:t>
            </a:r>
            <a:r>
              <a:rPr lang="ru-RU" altLang="ru-RU"/>
              <a:t> 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5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1428750" y="522288"/>
            <a:ext cx="10466388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TimesNewRomanPSMT"/>
              </a:rPr>
              <a:t>Глагол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сидеть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как и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(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бродить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входить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), II спряжения. Но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глагольная словоформа </a:t>
            </a: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сижу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подходит для анализа частично.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форме 1 л. ед.ч. глагола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сижу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представлен звук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ж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чередующийся с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д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(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сидеть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–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сижу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). Это помогает понять, что в 1 л.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ед.ч. глагола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(по сравнению с инфинитивом) тоже должен быть чередующийся звук.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Однако в отглагольном существительном среднего рода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сидение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сравнении с инфинитивом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сидеть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чередования нет. Это означает, что форма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сидение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не даст нам возможности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восстановить чередующийся звук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ж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форме 1 л. ед.ч.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сижу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что необходимо для определения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первоначального вида словоформы 1 л. ед.ч. глагола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Участник может предположить, что отсутствие чередования в отглагольном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существительном среднего рода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сидение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сравнении с инфинитивом может определяться тем,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что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сидеть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– это глагол II спряжения на -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еть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а не на -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ить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в отличие от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бродить, мыслить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входить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Не подходит глагольная словоформа </a:t>
            </a: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предаюсь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так как глагол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предаваться</a:t>
            </a:r>
            <a:br>
              <a:rPr lang="ru-RU" altLang="ru-RU" i="1">
                <a:solidFill>
                  <a:srgbClr val="000000"/>
                </a:solidFill>
                <a:latin typeface="TimesNewRomanPS-Italic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I спряжения.</a:t>
            </a:r>
            <a:r>
              <a:rPr lang="ru-RU" altLang="ru-RU"/>
              <a:t> </a:t>
            </a:r>
            <a:endParaRPr lang="en-US" altLang="ru-RU"/>
          </a:p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Б1.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‘иметь способность думать, рассуждать’ – (2), (5), (7), при глаголе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нет дополнения;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‘думать о ком-то, о чём-то’ – (4), (6), (9), глагол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управляет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дополнением в предложном падеже или изъяснительным придаточным;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‘намереваться, иметь намерение, желание’ – (1), (3), (8), глагол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</a:t>
            </a:r>
            <a:r>
              <a:rPr lang="en-US" altLang="ru-RU" i="1">
                <a:solidFill>
                  <a:srgbClr val="000000"/>
                </a:solidFill>
                <a:latin typeface="TimesNewRomanPS-Italic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употребляется с инфинитивом.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В тексте стихотворения глагол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используется в значении ‘думать о ком-то, о чём-то’</a:t>
            </a:r>
            <a:r>
              <a:rPr lang="ru-RU" altLang="ru-RU"/>
              <a:t> 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335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1566863" y="1720850"/>
            <a:ext cx="1045051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2400" b="1">
                <a:solidFill>
                  <a:srgbClr val="000000"/>
                </a:solidFill>
                <a:latin typeface="TimesNewRomanPS-BoldMT"/>
              </a:rPr>
              <a:t>Б2. </a:t>
            </a:r>
            <a:r>
              <a:rPr lang="ru-RU" altLang="ru-RU" sz="2400">
                <a:solidFill>
                  <a:srgbClr val="000000"/>
                </a:solidFill>
                <a:latin typeface="TimesNewRomanPSMT"/>
              </a:rPr>
              <a:t>В предложении (9) синтаксическая сочетаемость глагола </a:t>
            </a:r>
            <a:r>
              <a:rPr lang="ru-RU" altLang="ru-RU" sz="2400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 sz="2400">
                <a:solidFill>
                  <a:srgbClr val="000000"/>
                </a:solidFill>
                <a:latin typeface="TimesNewRomanPSMT"/>
              </a:rPr>
              <a:t>отличается от предложений (4), (6), так как глагол управляет придаточным предложением. Глагол </a:t>
            </a:r>
            <a:r>
              <a:rPr lang="ru-RU" altLang="ru-RU" sz="2400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 sz="2400">
                <a:solidFill>
                  <a:srgbClr val="000000"/>
                </a:solidFill>
                <a:latin typeface="TimesNewRomanPSMT"/>
              </a:rPr>
              <a:t>в предложении (9) описывает не столько общие мысли и размышления, а определённые выводы, сделанные в результате мыслительной деятельности. Поэтому значение глагола в предложении (9) можно описать так: ‘считать, полагать; делать выводы, суждения, умозаключения; высказывать мнение’.</a:t>
            </a:r>
            <a:r>
              <a:rPr lang="ru-RU" altLang="ru-RU" sz="2400"/>
              <a:t> </a:t>
            </a:r>
            <a:br>
              <a:rPr lang="ru-RU" altLang="ru-RU" sz="2400"/>
            </a:br>
            <a:endParaRPr lang="ru-RU" altLang="ru-RU" sz="240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39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1"/>
          <p:cNvSpPr>
            <a:spLocks noChangeArrowheads="1"/>
          </p:cNvSpPr>
          <p:nvPr/>
        </p:nvSpPr>
        <p:spPr bwMode="auto">
          <a:xfrm>
            <a:off x="1471613" y="122238"/>
            <a:ext cx="10345737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ВОПРОС № 2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А.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– Олимпиада Николаевна, – сказала Глафира, новая одноклассница Аграфены, – а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Вам тоже так кажется: когда читаешь у Пушкина его строчку «И пусть у гробового входа…»,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как будто находишься в пустом мраморном зале, идёшь по нему, произносишь звук, и он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повторяется, как будто пять «о» слышишь?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– Нет, дорогая Глафира, это не так. Ты не вполне права. Хотя такое наблюдение сделал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ещё известный писатель Юрий Олеша. Он говорил: «Да, да, тут под сводами – эхо!» Впрочем…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Какое-то подобное ощущение есть, так как в этой строке действительно произносятся звуки, у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которых есть очень существенное сходство с [о].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Вопросы и задания:</a:t>
            </a:r>
            <a:br>
              <a:rPr lang="ru-RU" altLang="ru-RU" b="1" i="1">
                <a:solidFill>
                  <a:srgbClr val="000000"/>
                </a:solidFill>
                <a:latin typeface="TimesNewRomanPS-BoldItalic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1.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чём не вполне права Глафира? Аргументируйте свой ответ.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2.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Назовите в этой строке все звуки, которые имеют очень существенное сходство с [о],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в порядке их следования в строке, включая повторяющиеся, если таковые есть. Запишите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найденные вами звуки в квадратных (транскрипционных) скобках. Рядом с каждым звуком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укажите соответствующую ему в анализируемой строке стихотворения букву.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3.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чём заключается это существенное сходство?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4.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Изменится ли что-то в вашем ответе, если мы представим, что Глафира живёт во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времена А.С. Пушкина и читает стихотворение «Брожу ли я вдоль улиц шумных…» по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изданию первой половины XIX века? Аргументируйте свой ответ, используя приведённый во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ВСТУПЛЕНИИ текст стихотворения в старой орфографии и «Материалы для справок»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(см. ниже)</a:t>
            </a:r>
            <a:r>
              <a:rPr lang="ru-RU" altLang="ru-RU"/>
              <a:t> 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5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2578100" y="1498600"/>
            <a:ext cx="65659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Б.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Условно обозначим любой согласный звук латинской буквой t. Определите, сколько раз в представленных для анализа строфах стихотворения А.С. Пушкина «Брожу ли я вдоль улиц шумных…» (см. ВСТУПЛЕНИЕ) повторяется сочетание [t’ót] или [t’ó]. Приведите все примеры таких слов и, если это необходимо, аргументируйте свой ответ.</a:t>
            </a:r>
            <a:r>
              <a:rPr lang="ru-RU" altLang="ru-RU"/>
              <a:t> 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7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1768475" y="227013"/>
            <a:ext cx="8202613" cy="624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0000"/>
                </a:solidFill>
                <a:latin typeface="TimesNewRomanPS-BoldMT"/>
              </a:rPr>
              <a:t>Материалы для справок:</a:t>
            </a:r>
            <a:br>
              <a:rPr lang="ru-RU" altLang="ru-RU" sz="1000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1. Вѣтеръ весело шумитъ,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Судно весело бѣжитъ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Мимо острова Буяна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Къ царству славнаго Салтана,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И знакомая страна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Вотъ ужъ издали видна.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Вотъ на берегъ вышли гости.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Царь Салтанъ зоветъ ихъ вгости.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[А. С. Пушкин. Сказка о царе Салтане…]1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2. А ткачиха с поварихой,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Съ сватьей бабой Бабарихой,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Извести ее хотятъ,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Перенять гонца велятъ;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Сами шлютъ гонца другаго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Вотъ съ чѣмъ отъ слова до слова: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«Родила царица въ ночь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Не то сына, не то дочь;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Не мышенка, не лягушку,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А невѣдому звѣрюшку».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[А. С. Пушкин. Сказка о царе Салтане…]2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3. ПРIЯТЕЛЯМЪ.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Враги мои, покамѣстъ я ни слова…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И, кажется, мой быстрый гнѣвъ угасъ;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Но изъ виду не выпускаю васъ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И выберу когда нибудь любаго: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Не избѣжитъ пронзительныхъ когтей,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Какъ налечу нежданый, безпощадный.</a:t>
            </a:r>
            <a:br>
              <a:rPr lang="ru-RU" altLang="ru-RU" sz="10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000">
                <a:solidFill>
                  <a:srgbClr val="000000"/>
                </a:solidFill>
                <a:latin typeface="TimesNewRomanPSMT"/>
              </a:rPr>
              <a:t>Такъ въ облакахъ кружится ястребъ жадный</a:t>
            </a:r>
            <a:r>
              <a:rPr lang="ru-RU" altLang="ru-RU" sz="1000"/>
              <a:t> </a:t>
            </a:r>
            <a:br>
              <a:rPr lang="ru-RU" altLang="ru-RU" sz="1000"/>
            </a:br>
            <a:r>
              <a:rPr lang="ru-RU" altLang="ru-RU" sz="1000"/>
              <a:t>И сторожитъ индѣекъ и гусей.</a:t>
            </a:r>
            <a:br>
              <a:rPr lang="ru-RU" altLang="ru-RU" sz="1000"/>
            </a:br>
            <a:r>
              <a:rPr lang="ru-RU" altLang="ru-RU" sz="1000"/>
              <a:t>[А.С. Пушкин. Приятелям (эпиграмма)]1</a:t>
            </a:r>
            <a:br>
              <a:rPr lang="ru-RU" altLang="ru-RU" sz="1000"/>
            </a:br>
            <a:r>
              <a:rPr lang="ru-RU" altLang="ru-RU" sz="1000"/>
              <a:t>4. Зря кроткiй лучъ и свѣтозарный,</a:t>
            </a:r>
            <a:br>
              <a:rPr lang="ru-RU" altLang="ru-RU" sz="1000"/>
            </a:br>
            <a:r>
              <a:rPr lang="ru-RU" altLang="ru-RU" sz="1000"/>
              <a:t>Сердца явите благодарны,</a:t>
            </a:r>
            <a:br>
              <a:rPr lang="ru-RU" altLang="ru-RU" sz="1000"/>
            </a:br>
            <a:r>
              <a:rPr lang="ru-RU" altLang="ru-RU" sz="1000"/>
              <a:t>Умножьте ревностны труды;</a:t>
            </a:r>
            <a:br>
              <a:rPr lang="ru-RU" altLang="ru-RU" sz="1000"/>
            </a:br>
            <a:r>
              <a:rPr lang="ru-RU" altLang="ru-RU" sz="1000"/>
              <a:t>Вы славу общества и благо</a:t>
            </a:r>
            <a:br>
              <a:rPr lang="ru-RU" altLang="ru-RU" sz="1000"/>
            </a:br>
            <a:r>
              <a:rPr lang="ru-RU" altLang="ru-RU" sz="1000"/>
              <a:t>И мира тишину златаго</a:t>
            </a:r>
            <a:br>
              <a:rPr lang="ru-RU" altLang="ru-RU" sz="1000"/>
            </a:br>
            <a:r>
              <a:rPr lang="ru-RU" altLang="ru-RU" sz="1000"/>
              <a:t>Умножьте чрезъ свои плоды.</a:t>
            </a:r>
            <a:br>
              <a:rPr lang="ru-RU" altLang="ru-RU" sz="1000"/>
            </a:br>
            <a:r>
              <a:rPr lang="ru-RU" altLang="ru-RU" sz="1000"/>
              <a:t>[Е.И. Костров. Ода на день рождения Её Императорского Величества Екатерины II,</a:t>
            </a:r>
            <a:br>
              <a:rPr lang="ru-RU" altLang="ru-RU" sz="1000"/>
            </a:br>
            <a:r>
              <a:rPr lang="ru-RU" altLang="ru-RU" sz="1000"/>
              <a:t>сочиненная Апреля 21 дня, 1781 года] </a:t>
            </a:r>
            <a:br>
              <a:rPr lang="ru-RU" altLang="ru-RU" sz="1000"/>
            </a:br>
            <a:endParaRPr lang="ru-RU" altLang="ru-RU" sz="100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3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739775" y="339725"/>
            <a:ext cx="11304588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17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ответа:</a:t>
            </a:r>
            <a:br>
              <a:rPr lang="ru-RU" altLang="ru-RU" sz="17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7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1. </a:t>
            </a: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данной строке не произносится пять звуков [о], поскольку такой звук в этой строке</a:t>
            </a:r>
            <a:b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слышим только дважды – под ударением в словах </a:t>
            </a:r>
            <a:r>
              <a:rPr lang="ru-RU" altLang="ru-RU" sz="17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гробово́ го </a:t>
            </a: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17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вхо́ да</a:t>
            </a: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7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звуки (в порядке следования в тексте): [п] («п»), [у] («у»), [у] («у»), [б] («б»), [в] («в»), [в] («г»), [ф] («в»).</a:t>
            </a:r>
            <a:b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7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строке повторяются звуки, в образовании которых так же, как в образовании [о], принимают участие губы.</a:t>
            </a:r>
            <a:b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7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было бы предположить, что должно измениться количество звуков [о] под ударением (не два, а один), так как в слове </a:t>
            </a:r>
            <a:r>
              <a:rPr lang="ru-RU" altLang="ru-RU" sz="17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гробоваго </a:t>
            </a: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видим орфографическое </a:t>
            </a:r>
            <a:r>
              <a:rPr lang="ru-RU" altLang="ru-RU" sz="17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месте ударного звука. Кроме того, если читать это слово так, как оно написано, то на месте буквы </a:t>
            </a:r>
            <a:r>
              <a:rPr lang="ru-RU" altLang="ru-RU" sz="17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 </a:t>
            </a: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 произноситься не [в], как в современном языке, а [г], тогда количество звуков, в образовании которых принимают участие губы, уменьшится на один. Возможность такого прочтения даёт текст 4 в «Материалах для справок». Автор Е.И. Костров предполагает, что его «Оду» необходимо читать с соблюдением норм высокого стиля, поэтому у него слово </a:t>
            </a:r>
            <a:r>
              <a:rPr lang="ru-RU" altLang="ru-RU" sz="17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златаго </a:t>
            </a: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рифмуется с </a:t>
            </a:r>
            <a:r>
              <a:rPr lang="ru-RU" altLang="ru-RU" sz="17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</a:t>
            </a: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другой стороны, тексты А.С. Пушкина, представленные в «Материалах для справок», показывают, что слова </a:t>
            </a:r>
            <a:r>
              <a:rPr lang="ru-RU" altLang="ru-RU" sz="17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любаго </a:t>
            </a: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17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другаго </a:t>
            </a: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рифмуются со </a:t>
            </a:r>
            <a:r>
              <a:rPr lang="ru-RU" altLang="ru-RU" sz="17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</a:t>
            </a:r>
            <a:r>
              <a:rPr lang="ru-RU" altLang="ru-RU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Можно сделать вывод, что те</a:t>
            </a:r>
            <a:r>
              <a:rPr lang="ru-RU" altLang="ru-RU" sz="1700">
                <a:latin typeface="Arial" panose="020B0604020202020204" pitchFamily="34" charset="0"/>
                <a:cs typeface="Arial" panose="020B0604020202020204" pitchFamily="34" charset="0"/>
              </a:rPr>
              <a:t> слова, где пишется -</a:t>
            </a:r>
            <a:r>
              <a:rPr lang="ru-RU" altLang="ru-RU" sz="1700" i="1">
                <a:latin typeface="Arial" panose="020B0604020202020204" pitchFamily="34" charset="0"/>
                <a:cs typeface="Arial" panose="020B0604020202020204" pitchFamily="34" charset="0"/>
              </a:rPr>
              <a:t>аго</a:t>
            </a:r>
            <a:r>
              <a:rPr lang="ru-RU" altLang="ru-RU" sz="1700">
                <a:latin typeface="Arial" panose="020B0604020202020204" pitchFamily="34" charset="0"/>
                <a:cs typeface="Arial" panose="020B0604020202020204" pitchFamily="34" charset="0"/>
              </a:rPr>
              <a:t>, А.С. Пушкин произносил так, как и мы произносим сейчас. Значит в ответе ничего не изменится.</a:t>
            </a:r>
            <a:br>
              <a:rPr lang="ru-RU" altLang="ru-RU" sz="17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700">
                <a:latin typeface="Arial" panose="020B0604020202020204" pitchFamily="34" charset="0"/>
                <a:cs typeface="Arial" panose="020B0604020202020204" pitchFamily="34" charset="0"/>
              </a:rPr>
              <a:t>Однако обратим внимание, что слова </a:t>
            </a:r>
            <a:r>
              <a:rPr lang="ru-RU" altLang="ru-RU" sz="1700" i="1">
                <a:latin typeface="Arial" panose="020B0604020202020204" pitchFamily="34" charset="0"/>
                <a:cs typeface="Arial" panose="020B0604020202020204" pitchFamily="34" charset="0"/>
              </a:rPr>
              <a:t>любаго </a:t>
            </a:r>
            <a:r>
              <a:rPr lang="ru-RU" altLang="ru-RU" sz="170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1700" i="1">
                <a:latin typeface="Arial" panose="020B0604020202020204" pitchFamily="34" charset="0"/>
                <a:cs typeface="Arial" panose="020B0604020202020204" pitchFamily="34" charset="0"/>
              </a:rPr>
              <a:t>другаго </a:t>
            </a:r>
            <a:r>
              <a:rPr lang="ru-RU" altLang="ru-RU" sz="1700">
                <a:latin typeface="Arial" panose="020B0604020202020204" pitchFamily="34" charset="0"/>
                <a:cs typeface="Arial" panose="020B0604020202020204" pitchFamily="34" charset="0"/>
              </a:rPr>
              <a:t>рифмуются со </a:t>
            </a:r>
            <a:r>
              <a:rPr lang="ru-RU" altLang="ru-RU" sz="1700" i="1">
                <a:latin typeface="Arial" panose="020B0604020202020204" pitchFamily="34" charset="0"/>
                <a:cs typeface="Arial" panose="020B0604020202020204" pitchFamily="34" charset="0"/>
              </a:rPr>
              <a:t>слово </a:t>
            </a:r>
            <a:r>
              <a:rPr lang="ru-RU" altLang="ru-RU" sz="1700">
                <a:latin typeface="Arial" panose="020B0604020202020204" pitchFamily="34" charset="0"/>
                <a:cs typeface="Arial" panose="020B0604020202020204" pitchFamily="34" charset="0"/>
              </a:rPr>
              <a:t>в подражании народным сказкам («простонародным сказкам») и в эпиграмме. Это не тексты высокого стиля. А стихотворение «Брожу ли я вдоль улиц шумных…» – это философская лирика, тяготеющая к текстам высокого стиля, на что указывает произношение [э] без перехода в [о]: </a:t>
            </a:r>
            <a:r>
              <a:rPr lang="ru-RU" altLang="ru-RU" sz="1700" i="1">
                <a:latin typeface="Arial" panose="020B0604020202020204" pitchFamily="34" charset="0"/>
                <a:cs typeface="Arial" panose="020B0604020202020204" pitchFamily="34" charset="0"/>
              </a:rPr>
              <a:t>уедине</a:t>
            </a:r>
            <a:r>
              <a:rPr lang="ru-RU" altLang="ru-RU" sz="1700">
                <a:latin typeface="Arial" panose="020B0604020202020204" pitchFamily="34" charset="0"/>
                <a:cs typeface="Arial" panose="020B0604020202020204" pitchFamily="34" charset="0"/>
              </a:rPr>
              <a:t>[’э]</a:t>
            </a:r>
            <a:r>
              <a:rPr lang="ru-RU" altLang="ru-RU" sz="1700" i="1">
                <a:latin typeface="Arial" panose="020B0604020202020204" pitchFamily="34" charset="0"/>
                <a:cs typeface="Arial" panose="020B0604020202020204" pitchFamily="34" charset="0"/>
              </a:rPr>
              <a:t>нный</a:t>
            </a:r>
            <a:r>
              <a:rPr lang="ru-RU" altLang="ru-RU" sz="1700">
                <a:latin typeface="Arial" panose="020B0604020202020204" pitchFamily="34" charset="0"/>
                <a:cs typeface="Arial" panose="020B0604020202020204" pitchFamily="34" charset="0"/>
              </a:rPr>
              <a:t>. Более того, в текстах высокого стиля все гласные (и под ударением, и без ударения) могли произноситься отчётливо, поэтому в таком случае в слове </a:t>
            </a:r>
            <a:r>
              <a:rPr lang="ru-RU" altLang="ru-RU" sz="1700" i="1">
                <a:latin typeface="Arial" panose="020B0604020202020204" pitchFamily="34" charset="0"/>
                <a:cs typeface="Arial" panose="020B0604020202020204" pitchFamily="34" charset="0"/>
              </a:rPr>
              <a:t>гробоваго </a:t>
            </a:r>
            <a:r>
              <a:rPr lang="ru-RU" altLang="ru-RU" sz="1700">
                <a:latin typeface="Arial" panose="020B0604020202020204" pitchFamily="34" charset="0"/>
                <a:cs typeface="Arial" panose="020B0604020202020204" pitchFamily="34" charset="0"/>
              </a:rPr>
              <a:t>(исключая ударный) можно произнести три звука [о].</a:t>
            </a:r>
            <a:br>
              <a:rPr lang="ru-RU" altLang="ru-RU" sz="17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700">
                <a:latin typeface="Arial" panose="020B0604020202020204" pitchFamily="34" charset="0"/>
                <a:cs typeface="Arial" panose="020B0604020202020204" pitchFamily="34" charset="0"/>
              </a:rPr>
              <a:t>Таким образом, этот вопрос не имеет однозначного решения. </a:t>
            </a:r>
          </a:p>
          <a:p>
            <a:r>
              <a:rPr lang="ru-RU" altLang="ru-RU" b="1">
                <a:latin typeface="Arial" panose="020B0604020202020204" pitchFamily="34" charset="0"/>
                <a:cs typeface="Arial" panose="020B0604020202020204" pitchFamily="34" charset="0"/>
              </a:rPr>
              <a:t>Б. 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3 раза: </a:t>
            </a:r>
            <a:r>
              <a:rPr lang="ru-RU" altLang="ru-RU" i="1">
                <a:latin typeface="Arial" panose="020B0604020202020204" pitchFamily="34" charset="0"/>
                <a:cs typeface="Arial" panose="020B0604020202020204" pitchFamily="34" charset="0"/>
              </a:rPr>
              <a:t>сойдем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i="1">
                <a:latin typeface="Arial" panose="020B0604020202020204" pitchFamily="34" charset="0"/>
                <a:cs typeface="Arial" panose="020B0604020202020204" pitchFamily="34" charset="0"/>
              </a:rPr>
              <a:t>переживет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i="1">
                <a:latin typeface="Arial" panose="020B0604020202020204" pitchFamily="34" charset="0"/>
                <a:cs typeface="Arial" panose="020B0604020202020204" pitchFamily="34" charset="0"/>
              </a:rPr>
              <a:t>все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/>
              <a:t/>
            </a:r>
            <a:br>
              <a:rPr lang="ru-RU" altLang="ru-RU" sz="1600"/>
            </a:br>
            <a:endParaRPr lang="ru-RU" altLang="ru-RU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05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1193800" y="196850"/>
            <a:ext cx="10650538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*ЗАДАЧА «ПОД ЗВЁЗДОЧКОЙ»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(ДОПОЛНИТЕЛЬНОЕ ЗАДАНИЕ К ВОПРОСУ № 2)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За решение данного задания будут начислены баллы, если ваш итоговый балл не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превышает максимальный балл за ВСЕ ЗАДАНИЯ КОМПЛЕКТА. Рекомендуется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выполнять ПОСЛЕ решения ВСЕХ заданий комплекта.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Найдите орфографические отличия в тексте стихотворения А.С. Пушкина «Брожу ли я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вдоль улиц шумных…» по изданию XIX века, приведённого во ВСТУПЛЕНИИ, от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современного. Выпишите эти слова из текста стихотворения по изданию XIX века. Обратите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внимание, что не учитываются графические отличия: наличие букв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ѣ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i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а также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ъ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конце слов, отсутствие буквы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ё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Модель ответа: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Речь идёт о 1) написании буквы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з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приставке в слове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безчувственному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2) буквы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а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окончании прилагательного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гробоваго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и 3) о раздельном написании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нибудь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случае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чей нибудь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.</a:t>
            </a:r>
            <a:r>
              <a:rPr lang="ru-RU" altLang="ru-RU"/>
              <a:t> 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3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1"/>
          <p:cNvSpPr>
            <a:spLocks noChangeArrowheads="1"/>
          </p:cNvSpPr>
          <p:nvPr/>
        </p:nvSpPr>
        <p:spPr bwMode="auto">
          <a:xfrm>
            <a:off x="487363" y="327025"/>
            <a:ext cx="11539537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 №3</a:t>
            </a:r>
            <a:b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Закончился урок, и тут же засветился экран планшета Олимпиады Николаевны: звонил</a:t>
            </a:r>
            <a:b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Харитон, появившись на экране в клубах морозного тумана, розовощёкий и довольный.</a:t>
            </a:r>
            <a:b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Девочки обступили Олимпиаду Николаевну.</a:t>
            </a:r>
            <a:b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Олимпиада Николаевна, Вы не волнуйтесь, – радостно затараторил Харитон. –</a:t>
            </a:r>
            <a:b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Феофан у меня в гостях. Мы на зимней рыбалке. Знаете, как у нас на Русском Севере говорят:</a:t>
            </a:r>
            <a:b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«Ловись рыбка маленька, да басенька»!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– А что значит «басенька»? – спросила Аграфена.</a:t>
            </a:r>
            <a:b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– А это у нас на Русском Севере есть слово такое – </a:t>
            </a:r>
            <a:r>
              <a:rPr lang="ru-RU" altLang="ru-RU" i="1">
                <a:latin typeface="Arial" panose="020B0604020202020204" pitchFamily="34" charset="0"/>
                <a:cs typeface="Arial" panose="020B0604020202020204" pitchFamily="34" charset="0"/>
              </a:rPr>
              <a:t>баской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. Это значит ‘красивый’. Пусть</a:t>
            </a:r>
            <a:b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рыбка красивая ловится! – пояснил Харитон.</a:t>
            </a:r>
            <a:b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– А почему же не </a:t>
            </a:r>
            <a:r>
              <a:rPr lang="ru-RU" altLang="ru-RU" i="1">
                <a:latin typeface="Arial" panose="020B0604020202020204" pitchFamily="34" charset="0"/>
                <a:cs typeface="Arial" panose="020B0604020202020204" pitchFamily="34" charset="0"/>
              </a:rPr>
              <a:t>баскенька</a:t>
            </a: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? – удивилась Глафира.</a:t>
            </a:r>
            <a:b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– Ответ на этот вопрос подскажет вам текст А.С. Пушкина, который мы разбирали</a:t>
            </a:r>
            <a:b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сегодня на уроке, – сказала Олимпиада Николаевна.</a:t>
            </a:r>
            <a:b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– Я, кажется, поняла, – задумчиво проговорила Аграфена. – Если сопоставить два слова</a:t>
            </a:r>
            <a:b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из стихотворения А.С. Пушкина «Брожу ли я вдоль улиц шумных…», то можно легко ответить</a:t>
            </a:r>
            <a:b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на вопрос Глафиры.</a:t>
            </a:r>
            <a:b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– Я тоже всё поняла! – торжествующе сказала Глафира. – И ещё я придумала слово</a:t>
            </a:r>
            <a:b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русского литературного языка с той же самой особенностью образования, что у диалектного</a:t>
            </a:r>
            <a:b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слова, и с тем же самым суффиксом. В начальной форме это слово состоит из 9 букв и содержит</a:t>
            </a:r>
            <a:b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два одинаковых звонких непарных согласных. Мальчики, угадаете?</a:t>
            </a:r>
            <a:b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– Таких слов, как мне кажется, два, – солидно сказал Феофан.</a:t>
            </a:r>
            <a:b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– Точно! – согласился Харитон. 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5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8600" y="157163"/>
            <a:ext cx="10275888" cy="59086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rgbClr val="000000"/>
                </a:solidFill>
                <a:latin typeface="TimesNewRomanPSMT"/>
              </a:rPr>
              <a:t>Вопросы и задания:</a:t>
            </a:r>
            <a:br>
              <a:rPr lang="ru-RU" b="1" i="1" dirty="0">
                <a:solidFill>
                  <a:srgbClr val="000000"/>
                </a:solidFill>
                <a:latin typeface="TimesNewRomanPSMT"/>
              </a:rPr>
            </a:br>
            <a:r>
              <a:rPr lang="ru-RU" b="1" dirty="0">
                <a:solidFill>
                  <a:srgbClr val="000000"/>
                </a:solidFill>
                <a:latin typeface="TimesNewRomanPSMT"/>
              </a:rPr>
              <a:t>1.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Какие две словоформы из стихотворения А.С. Пушкина «Брожу ли я вдоль улиц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шумных…» имела в виду Аграфена? Какую особенность обнаружила Аграфена при их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сопоставлении? Какие выводы об образовании прилагательного </a:t>
            </a:r>
            <a:r>
              <a:rPr lang="ru-RU" i="1" dirty="0" err="1">
                <a:solidFill>
                  <a:srgbClr val="000000"/>
                </a:solidFill>
                <a:latin typeface="TimesNewRomanPSMT"/>
              </a:rPr>
              <a:t>басенький</a:t>
            </a:r>
            <a:r>
              <a:rPr lang="ru-RU" i="1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можно сделать на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основании сопоставления двух словоформ из стихотворения А.С. Пушкина?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b="1" dirty="0">
                <a:solidFill>
                  <a:srgbClr val="000000"/>
                </a:solidFill>
                <a:latin typeface="TimesNewRomanPSMT"/>
              </a:rPr>
              <a:t>2.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Предположите, какие слова отгадали Феофан и Харитон. Назовём эти слова условно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b="1" dirty="0">
                <a:solidFill>
                  <a:srgbClr val="000000"/>
                </a:solidFill>
                <a:latin typeface="TimesNewRomanPSMT"/>
              </a:rPr>
              <a:t>А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и </a:t>
            </a:r>
            <a:r>
              <a:rPr lang="ru-RU" b="1" dirty="0">
                <a:solidFill>
                  <a:srgbClr val="000000"/>
                </a:solidFill>
                <a:latin typeface="TimesNewRomanPSMT"/>
              </a:rPr>
              <a:t>В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. Запишите эти слова в начальной форме. Покажите, что они имеют ту же особенность в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образовании, как и прилагательное </a:t>
            </a:r>
            <a:r>
              <a:rPr lang="ru-RU" i="1" dirty="0" err="1">
                <a:solidFill>
                  <a:srgbClr val="000000"/>
                </a:solidFill>
                <a:latin typeface="TimesNewRomanPSMT"/>
              </a:rPr>
              <a:t>басенький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. Укажите в листе ответа два существительных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(назовём их </a:t>
            </a:r>
            <a:r>
              <a:rPr lang="ru-RU" b="1" dirty="0">
                <a:solidFill>
                  <a:srgbClr val="000000"/>
                </a:solidFill>
                <a:latin typeface="TimesNewRomanPSMT"/>
              </a:rPr>
              <a:t>A</a:t>
            </a:r>
            <a:r>
              <a:rPr lang="ru-RU" sz="1050" b="1" dirty="0">
                <a:solidFill>
                  <a:srgbClr val="000000"/>
                </a:solidFill>
                <a:latin typeface="TimesNewRomanPSMT"/>
              </a:rPr>
              <a:t>1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и </a:t>
            </a:r>
            <a:r>
              <a:rPr lang="ru-RU" b="1" dirty="0">
                <a:solidFill>
                  <a:srgbClr val="000000"/>
                </a:solidFill>
                <a:latin typeface="TimesNewRomanPSMT"/>
              </a:rPr>
              <a:t>B</a:t>
            </a:r>
            <a:r>
              <a:rPr lang="ru-RU" sz="1050" b="1" dirty="0">
                <a:solidFill>
                  <a:srgbClr val="000000"/>
                </a:solidFill>
                <a:latin typeface="TimesNewRomanPSMT"/>
              </a:rPr>
              <a:t>1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). </a:t>
            </a:r>
            <a:r>
              <a:rPr lang="ru-RU" b="1" dirty="0">
                <a:solidFill>
                  <a:srgbClr val="000000"/>
                </a:solidFill>
                <a:latin typeface="TimesNewRomanPSMT"/>
              </a:rPr>
              <a:t>А</a:t>
            </a:r>
            <a:r>
              <a:rPr lang="ru-RU" sz="1050" b="1" dirty="0">
                <a:solidFill>
                  <a:srgbClr val="000000"/>
                </a:solidFill>
                <a:latin typeface="TimesNewRomanPSMT"/>
              </a:rPr>
              <a:t>1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является однокоренным слову </a:t>
            </a:r>
            <a:r>
              <a:rPr lang="ru-RU" b="1" dirty="0">
                <a:solidFill>
                  <a:srgbClr val="000000"/>
                </a:solidFill>
                <a:latin typeface="TimesNewRomanPSMT"/>
              </a:rPr>
              <a:t>А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, </a:t>
            </a:r>
            <a:r>
              <a:rPr lang="ru-RU" b="1" dirty="0">
                <a:solidFill>
                  <a:srgbClr val="000000"/>
                </a:solidFill>
                <a:latin typeface="TimesNewRomanPSMT"/>
              </a:rPr>
              <a:t>В</a:t>
            </a:r>
            <a:r>
              <a:rPr lang="ru-RU" sz="1050" b="1" dirty="0">
                <a:solidFill>
                  <a:srgbClr val="000000"/>
                </a:solidFill>
                <a:latin typeface="TimesNewRomanPSMT"/>
              </a:rPr>
              <a:t>1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– слову </a:t>
            </a:r>
            <a:r>
              <a:rPr lang="ru-RU" b="1" dirty="0">
                <a:solidFill>
                  <a:srgbClr val="000000"/>
                </a:solidFill>
                <a:latin typeface="TimesNewRomanPSMT"/>
              </a:rPr>
              <a:t>В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. Существительные </a:t>
            </a:r>
            <a:r>
              <a:rPr lang="ru-RU" b="1" dirty="0">
                <a:solidFill>
                  <a:srgbClr val="000000"/>
                </a:solidFill>
                <a:latin typeface="TimesNewRomanPSMT"/>
              </a:rPr>
              <a:t>А</a:t>
            </a:r>
            <a:r>
              <a:rPr lang="ru-RU" sz="1050" b="1" dirty="0">
                <a:solidFill>
                  <a:srgbClr val="000000"/>
                </a:solidFill>
                <a:latin typeface="TimesNewRomanPSMT"/>
              </a:rPr>
              <a:t>1</a:t>
            </a:r>
            <a:br>
              <a:rPr lang="ru-RU" sz="1050" b="1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и </a:t>
            </a:r>
            <a:r>
              <a:rPr lang="ru-RU" b="1" dirty="0">
                <a:solidFill>
                  <a:srgbClr val="000000"/>
                </a:solidFill>
                <a:latin typeface="TimesNewRomanPSMT"/>
              </a:rPr>
              <a:t>В</a:t>
            </a:r>
            <a:r>
              <a:rPr lang="ru-RU" sz="1050" b="1" dirty="0">
                <a:solidFill>
                  <a:srgbClr val="000000"/>
                </a:solidFill>
                <a:latin typeface="TimesNewRomanPSMT"/>
              </a:rPr>
              <a:t>1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имеют одинаковый четырёхбуквенный суффикс со значением отвлечённого признака.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Предположите, почему в существительном </a:t>
            </a:r>
            <a:r>
              <a:rPr lang="ru-RU" b="1" dirty="0">
                <a:solidFill>
                  <a:srgbClr val="000000"/>
                </a:solidFill>
                <a:latin typeface="TimesNewRomanPSMT"/>
              </a:rPr>
              <a:t>А</a:t>
            </a:r>
            <a:r>
              <a:rPr lang="ru-RU" sz="1050" b="1" dirty="0">
                <a:solidFill>
                  <a:srgbClr val="000000"/>
                </a:solidFill>
                <a:latin typeface="TimesNewRomanPSMT"/>
              </a:rPr>
              <a:t>1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на одну букву больше, чем в существительном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b="1" dirty="0">
                <a:solidFill>
                  <a:srgbClr val="000000"/>
                </a:solidFill>
                <a:latin typeface="TimesNewRomanPSMT"/>
              </a:rPr>
              <a:t>В</a:t>
            </a:r>
            <a:r>
              <a:rPr lang="ru-RU" sz="1050" b="1" dirty="0">
                <a:solidFill>
                  <a:srgbClr val="000000"/>
                </a:solidFill>
                <a:latin typeface="TimesNewRomanPSMT"/>
              </a:rPr>
              <a:t>1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.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b="1" dirty="0">
                <a:solidFill>
                  <a:srgbClr val="000000"/>
                </a:solidFill>
                <a:latin typeface="TimesNewRomanPSMT"/>
              </a:rPr>
              <a:t>3.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Одно из слов, отгаданных Феофаном и Харитоном, имеет однокоренное разговорное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прилагательное, отличающееся от него только на 2 буквы, – прилагательное </a:t>
            </a:r>
            <a:r>
              <a:rPr lang="ru-RU" b="1" dirty="0">
                <a:solidFill>
                  <a:srgbClr val="000000"/>
                </a:solidFill>
                <a:latin typeface="TimesNewRomanPSMT"/>
              </a:rPr>
              <a:t>Y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. В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прилагательном </a:t>
            </a:r>
            <a:r>
              <a:rPr lang="ru-RU" b="1" dirty="0">
                <a:solidFill>
                  <a:srgbClr val="000000"/>
                </a:solidFill>
                <a:latin typeface="TimesNewRomanPSMT"/>
              </a:rPr>
              <a:t>Y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содержится суффикс, который, как считают учёные, исторически возник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путём объединения суффикса -</a:t>
            </a:r>
            <a:r>
              <a:rPr lang="ru-RU" i="1" dirty="0" err="1">
                <a:solidFill>
                  <a:srgbClr val="000000"/>
                </a:solidFill>
                <a:latin typeface="TimesNewRomanPSMT"/>
              </a:rPr>
              <a:t>еньк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- с экспрессивным суффиксом </a:t>
            </a:r>
            <a:r>
              <a:rPr lang="ru-RU" b="1" dirty="0">
                <a:solidFill>
                  <a:srgbClr val="000000"/>
                </a:solidFill>
                <a:latin typeface="TimesNewRomanPSMT"/>
              </a:rPr>
              <a:t>Q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. Данный суффикс </a:t>
            </a:r>
            <a:r>
              <a:rPr lang="ru-RU" b="1" dirty="0">
                <a:solidFill>
                  <a:srgbClr val="000000"/>
                </a:solidFill>
                <a:latin typeface="TimesNewRomanPSMT"/>
              </a:rPr>
              <a:t>Q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в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  <a:cs typeface="Times New Roman" panose="02020603050405020304" pitchFamily="18" charset="0"/>
              </a:rPr>
              <a:t>современном русском языке может использоваться в составе разговорных нарицательных</a:t>
            </a:r>
            <a:br>
              <a:rPr lang="ru-RU" dirty="0">
                <a:solidFill>
                  <a:srgbClr val="000000"/>
                </a:solidFill>
                <a:latin typeface="TimesNewRomanPSMT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  <a:cs typeface="Times New Roman" panose="02020603050405020304" pitchFamily="18" charset="0"/>
              </a:rPr>
              <a:t>существительных и имён собственных.</a:t>
            </a:r>
            <a:r>
              <a:rPr lang="ru-RU" dirty="0">
                <a:latin typeface="TimesNewRomanPSMT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ru-RU" dirty="0">
                <a:latin typeface="TimesNewRomanPSMT"/>
                <a:cs typeface="Times New Roman" panose="02020603050405020304" pitchFamily="18" charset="0"/>
              </a:rPr>
              <a:t>Назовите прилагательное </a:t>
            </a:r>
            <a:r>
              <a:rPr lang="ru-RU" b="1" dirty="0">
                <a:latin typeface="TimesNewRomanPSMT"/>
                <a:cs typeface="Times New Roman" panose="02020603050405020304" pitchFamily="18" charset="0"/>
              </a:rPr>
              <a:t>Y </a:t>
            </a:r>
            <a:r>
              <a:rPr lang="ru-RU" dirty="0">
                <a:latin typeface="TimesNewRomanPSMT"/>
                <a:cs typeface="Times New Roman" panose="02020603050405020304" pitchFamily="18" charset="0"/>
              </a:rPr>
              <a:t>и суффикс </a:t>
            </a:r>
            <a:r>
              <a:rPr lang="ru-RU" b="1" dirty="0">
                <a:latin typeface="TimesNewRomanPSMT"/>
                <a:cs typeface="Times New Roman" panose="02020603050405020304" pitchFamily="18" charset="0"/>
              </a:rPr>
              <a:t>Q</a:t>
            </a:r>
            <a:r>
              <a:rPr lang="ru-RU" dirty="0">
                <a:latin typeface="TimesNewRomanPSMT"/>
                <a:cs typeface="Times New Roman" panose="02020603050405020304" pitchFamily="18" charset="0"/>
              </a:rPr>
              <a:t>. Приведите 1 пример разговорного</a:t>
            </a:r>
            <a:br>
              <a:rPr lang="ru-RU" dirty="0">
                <a:latin typeface="TimesNewRomanPSMT"/>
                <a:cs typeface="Times New Roman" panose="02020603050405020304" pitchFamily="18" charset="0"/>
              </a:rPr>
            </a:br>
            <a:r>
              <a:rPr lang="ru-RU" dirty="0">
                <a:latin typeface="TimesNewRomanPSMT"/>
                <a:cs typeface="Times New Roman" panose="02020603050405020304" pitchFamily="18" charset="0"/>
              </a:rPr>
              <a:t>нарицательного существительного с суффиксом </a:t>
            </a:r>
            <a:r>
              <a:rPr lang="ru-RU" b="1" dirty="0">
                <a:latin typeface="TimesNewRomanPSMT"/>
                <a:cs typeface="Times New Roman" panose="02020603050405020304" pitchFamily="18" charset="0"/>
              </a:rPr>
              <a:t>Q</a:t>
            </a:r>
            <a:r>
              <a:rPr lang="ru-RU" dirty="0">
                <a:latin typeface="TimesNewRomanPSMT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1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1436688" y="750888"/>
            <a:ext cx="105029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ВСТУПЛЕНИЕ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Учительница русского языка обычной российской школы Олимпиада Николаевна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Крутова в январские каникулы готовила старшеклассников к региональному этапу олимпиады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по русскому языку.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В этот раз она читала детям фрагменты из стихотворений А.С. Пушкина.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– Посмотрите, – говорила она, – в стихотворении «Брожу ли я вдоль улиц шумных…»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(1829 г.) лирический герой изображается носителем античной стоической философии. Во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время традиционной «мечтательной» («медитативной») прогулки он размышляет о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природном круговороте, вечном обновлении, когда одно гармонично уступает место другому.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И в этом, по его мнению, состоит упорядоченность и красота мироздания.</a:t>
            </a:r>
            <a:r>
              <a:rPr lang="ru-RU" altLang="ru-RU"/>
              <a:t> 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3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3425" y="347663"/>
            <a:ext cx="9326563" cy="4248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Модель ответа:</a:t>
            </a:r>
            <a:br>
              <a:rPr lang="ru-RU" b="1" dirty="0">
                <a:solidFill>
                  <a:srgbClr val="000000"/>
                </a:solidFill>
                <a:latin typeface="TimesNewRomanPS-BoldMT"/>
              </a:rPr>
            </a:b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1.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Аграфена имела в виду словоформы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близок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и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ближе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. Форма сравнительной степени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ближе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образуется не от основы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близ(о)к-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, а от основы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близ-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(можно указать, что форма образуется от основы без -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к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-). Исходя из этого, можно сделать вывод, что прилагательное </a:t>
            </a:r>
            <a:r>
              <a:rPr lang="ru-RU" i="1" dirty="0" err="1">
                <a:solidFill>
                  <a:srgbClr val="000000"/>
                </a:solidFill>
                <a:latin typeface="TimesNewRomanPS-ItalicMT"/>
              </a:rPr>
              <a:t>басенький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образовано не от основы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баск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-, а от основы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бас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- (можно указать, что форма образуется от основы без -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к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-).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2.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Слово 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А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–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тоненький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, слово 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В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–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низенький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.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Данные прилагательные с уменьшительным суффиксом так же, как и </a:t>
            </a:r>
            <a:r>
              <a:rPr lang="ru-RU" i="1" dirty="0" err="1">
                <a:solidFill>
                  <a:srgbClr val="000000"/>
                </a:solidFill>
                <a:latin typeface="TimesNewRomanPS-ItalicMT"/>
              </a:rPr>
              <a:t>басенький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,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образуются от основы без -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к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-: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тон-, низ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-.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Существительное 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А</a:t>
            </a:r>
            <a:r>
              <a:rPr lang="ru-RU" sz="1050" b="1" dirty="0">
                <a:solidFill>
                  <a:srgbClr val="000000"/>
                </a:solidFill>
                <a:latin typeface="TimesNewRomanPS-BoldMT"/>
              </a:rPr>
              <a:t>1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–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тонкость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, существительное 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В</a:t>
            </a:r>
            <a:r>
              <a:rPr lang="ru-RU" sz="1050" b="1" dirty="0">
                <a:solidFill>
                  <a:srgbClr val="000000"/>
                </a:solidFill>
                <a:latin typeface="TimesNewRomanPS-BoldMT"/>
              </a:rPr>
              <a:t>1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–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низость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. В слове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тонкость</a:t>
            </a:r>
            <a:br>
              <a:rPr lang="ru-RU" i="1" dirty="0">
                <a:solidFill>
                  <a:srgbClr val="000000"/>
                </a:solidFill>
                <a:latin typeface="TimesNewRomanPS-ItalicMT"/>
              </a:rPr>
            </a:br>
            <a:r>
              <a:rPr lang="ru-RU" dirty="0">
                <a:solidFill>
                  <a:srgbClr val="000000"/>
                </a:solidFill>
                <a:latin typeface="TimesNewRomanPSMT"/>
              </a:rPr>
              <a:t>(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А</a:t>
            </a:r>
            <a:r>
              <a:rPr lang="ru-RU" sz="1050" b="1" dirty="0">
                <a:solidFill>
                  <a:srgbClr val="000000"/>
                </a:solidFill>
                <a:latin typeface="TimesNewRomanPS-BoldMT"/>
              </a:rPr>
              <a:t>1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) на одну букву больше, так как слово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тонкость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(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А</a:t>
            </a:r>
            <a:r>
              <a:rPr lang="ru-RU" sz="1050" b="1" dirty="0">
                <a:solidFill>
                  <a:srgbClr val="000000"/>
                </a:solidFill>
                <a:latin typeface="TimesNewRomanPS-BoldMT"/>
              </a:rPr>
              <a:t>1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) образуется от основы с -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к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-, а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низость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(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В</a:t>
            </a:r>
            <a:r>
              <a:rPr lang="ru-RU" sz="1050" b="1" dirty="0">
                <a:solidFill>
                  <a:srgbClr val="000000"/>
                </a:solidFill>
                <a:latin typeface="TimesNewRomanPS-BoldMT"/>
              </a:rPr>
              <a:t>1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) – от основы без -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к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-.</a:t>
            </a:r>
            <a:br>
              <a:rPr 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3.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Прилагательное 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Y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–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тонюсенький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, суффикс 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Q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– -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ус / юс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-, суффикс </a:t>
            </a:r>
            <a:r>
              <a:rPr lang="ru-RU" b="1" dirty="0">
                <a:solidFill>
                  <a:srgbClr val="000000"/>
                </a:solidFill>
                <a:latin typeface="TimesNewRomanPS-BoldMT"/>
              </a:rPr>
              <a:t>Q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используется в нарицательных существительных типа 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бабуся, дедуся, </a:t>
            </a:r>
            <a:r>
              <a:rPr lang="ru-RU" i="1" dirty="0" err="1">
                <a:solidFill>
                  <a:srgbClr val="000000"/>
                </a:solidFill>
                <a:latin typeface="TimesNewRomanPS-ItalicMT"/>
              </a:rPr>
              <a:t>папуся</a:t>
            </a:r>
            <a:r>
              <a:rPr lang="ru-RU" i="1" dirty="0">
                <a:solidFill>
                  <a:srgbClr val="000000"/>
                </a:solidFill>
                <a:latin typeface="TimesNewRomanPS-ItalicMT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и т.п.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6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1"/>
          <p:cNvSpPr>
            <a:spLocks noChangeArrowheads="1"/>
          </p:cNvSpPr>
          <p:nvPr/>
        </p:nvSpPr>
        <p:spPr bwMode="auto">
          <a:xfrm>
            <a:off x="1576388" y="652463"/>
            <a:ext cx="104409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ВОПРОС №4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А1.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Когда начался следующий урок, Глафира обратила внимание Олимпиады Николаевны на слово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анализируемом стихотворении А.С. Пушкина: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И хоть бесчувственному телу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Равно повсюду истлевать,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Но ближе к милому пределу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Мне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все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б хотелось почивать.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– Это местоимение? – спросила Глафира. – Как, например, в предложении (1)?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(1) Я всё бы узнала!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– Ребята, – сказала Олимпиада Николаевна, – слово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очень интересное. Оно может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быть и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местоимением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и словом, с помощью которого мы можем прокомментировать целую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ситуацию с точки зрения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времени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(слово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таком случае можно заменить наречием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всегда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 или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обстоятельств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её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протекания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(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заменяется словами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равно, при любых</a:t>
            </a:r>
            <a:br>
              <a:rPr lang="ru-RU" altLang="ru-RU" i="1">
                <a:solidFill>
                  <a:srgbClr val="000000"/>
                </a:solidFill>
                <a:latin typeface="TimesNewRomanPS-ItalicMT"/>
              </a:rPr>
            </a:b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обстоятельствах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). Есть предложения, в которых эти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три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значения совмещаются и дают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разные прочтения предложений. Обычно это происходит в тех случаях, когда контекст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недостаточно широкий.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Исследователи и авторы словарей отмечают, что слово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может использоваться и в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значении ограничительной частицы (‘только’, ‘лишь’), но это значение в рамках данного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задания мы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описывать не будем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.</a:t>
            </a:r>
            <a:r>
              <a:rPr lang="ru-RU" altLang="ru-RU"/>
              <a:t> 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0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1"/>
          <p:cNvSpPr>
            <a:spLocks noChangeArrowheads="1"/>
          </p:cNvSpPr>
          <p:nvPr/>
        </p:nvSpPr>
        <p:spPr bwMode="auto">
          <a:xfrm>
            <a:off x="1976438" y="714375"/>
            <a:ext cx="9745662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TimesNewRomanPSMT"/>
              </a:rPr>
              <a:t>Рассмотрим пример:</a:t>
            </a: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(2) Всё бы она смеялась!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Вот здесь реализуются два из трёх рассматриваемых нами в задании значений.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Подробно опишите значения слова </a:t>
            </a: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всё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 примере (2), предложенном Олимпиадой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Николаевной. Если слово </a:t>
            </a: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всё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является местоимением, указывайте его синтаксическую функцию. Если словом </a:t>
            </a: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всё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комментируется целая ситуация с точки зрения времени или обстоятельств её протекания, докажите это, произведя необходимые замены слова </a:t>
            </a: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всё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на слова </a:t>
            </a: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всегда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или </a:t>
            </a: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всё равно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/ </a:t>
            </a: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при любых обстоятельствах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.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А2.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– Давайте разберём таким же образом и другие предложения, – сказала Аграфена.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Прокомментируйте примеры (3), (4а) и (4б), описав значения слова </a:t>
            </a: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всё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 данных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примерах так же, как в п. А1.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(3) Взять еще горячей воды, чтобы только рука терпѣла; муку отгресть прочь, снять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полотно, покрывающее заквасу, лить воду въ средину заквасы и разсмѣсить такъ, чтобъ не осталось ни малаго кусочка, но всё бы обратилось въ растворъ (1795).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(4а) Всё бы мы стояли там, где сытно да весело; (4б) всё бы мы зашли к вам да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почаёвничали.</a:t>
            </a:r>
            <a:r>
              <a:rPr lang="ru-RU" altLang="ru-RU"/>
              <a:t> </a:t>
            </a:r>
          </a:p>
          <a:p>
            <a:r>
              <a:rPr lang="ru-RU" altLang="ru-RU" b="1">
                <a:latin typeface="TimesNewRomanPSMT"/>
              </a:rPr>
              <a:t>А3</a:t>
            </a:r>
            <a:r>
              <a:rPr lang="ru-RU" altLang="ru-RU">
                <a:latin typeface="TimesNewRomanPSMT"/>
              </a:rPr>
              <a:t>. – А давайте всё-таки определим, чем же является слово </a:t>
            </a:r>
            <a:r>
              <a:rPr lang="ru-RU" altLang="ru-RU" i="1">
                <a:latin typeface="TimesNewRomanPSMT"/>
              </a:rPr>
              <a:t>всё </a:t>
            </a:r>
            <a:r>
              <a:rPr lang="ru-RU" altLang="ru-RU">
                <a:latin typeface="TimesNewRomanPSMT"/>
              </a:rPr>
              <a:t>в примере (1), –</a:t>
            </a:r>
            <a:br>
              <a:rPr lang="ru-RU" altLang="ru-RU">
                <a:latin typeface="TimesNewRomanPSMT"/>
              </a:rPr>
            </a:br>
            <a:r>
              <a:rPr lang="ru-RU" altLang="ru-RU">
                <a:latin typeface="TimesNewRomanPSMT"/>
              </a:rPr>
              <a:t>нетерпеливо попросила Глафира.</a:t>
            </a:r>
            <a:br>
              <a:rPr lang="ru-RU" altLang="ru-RU">
                <a:latin typeface="TimesNewRomanPSMT"/>
              </a:rPr>
            </a:br>
            <a:r>
              <a:rPr lang="ru-RU" altLang="ru-RU" b="1">
                <a:latin typeface="TimesNewRomanPSMT"/>
              </a:rPr>
              <a:t>Помогите Глафире прокомментировать пример (1), описав значения слова </a:t>
            </a:r>
            <a:r>
              <a:rPr lang="ru-RU" altLang="ru-RU" b="1" i="1">
                <a:latin typeface="TimesNewRomanPSMT"/>
              </a:rPr>
              <a:t>всё </a:t>
            </a:r>
            <a:r>
              <a:rPr lang="ru-RU" altLang="ru-RU" b="1">
                <a:latin typeface="TimesNewRomanPSMT"/>
              </a:rPr>
              <a:t>в</a:t>
            </a:r>
            <a:br>
              <a:rPr lang="ru-RU" altLang="ru-RU" b="1">
                <a:latin typeface="TimesNewRomanPSMT"/>
              </a:rPr>
            </a:br>
            <a:r>
              <a:rPr lang="ru-RU" altLang="ru-RU" b="1">
                <a:latin typeface="TimesNewRomanPSMT"/>
              </a:rPr>
              <a:t>нём так же, как в п. А1.</a:t>
            </a:r>
            <a:r>
              <a:rPr lang="ru-RU" altLang="ru-RU">
                <a:latin typeface="TimesNewRomanPSMT"/>
              </a:rPr>
              <a:t> 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3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1"/>
          <p:cNvSpPr>
            <a:spLocks noChangeArrowheads="1"/>
          </p:cNvSpPr>
          <p:nvPr/>
        </p:nvSpPr>
        <p:spPr bwMode="auto">
          <a:xfrm>
            <a:off x="1176338" y="261938"/>
            <a:ext cx="106759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А4.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– Итак, ребята, – сказала Олимпиада Николаевна, – вы обратили внимание, что, поскольку слово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рассмотренных предложениях может выступать в разных значениях, меняется и количество прочтений. Проанализировав предложения (1) – (4), определите, какие грамматические характеристики глаголов влияют на количество прочтений слова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всё.</a:t>
            </a:r>
            <a:br>
              <a:rPr lang="ru-RU" altLang="ru-RU" i="1">
                <a:solidFill>
                  <a:srgbClr val="000000"/>
                </a:solidFill>
                <a:latin typeface="TimesNewRomanPS-Italic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Подробно опишите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как эти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характеристики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ограничивают то или иное прочтение, а их комбинация определяет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количество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прочтений (в случаях, если это позволяет контекст, за исключением примеров, где </a:t>
            </a:r>
            <a:r>
              <a:rPr lang="ru-RU" altLang="ru-RU" i="1">
                <a:solidFill>
                  <a:srgbClr val="000000"/>
                </a:solidFill>
                <a:latin typeface="TimesNewRomanPS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является подлежащим).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>
                <a:solidFill>
                  <a:srgbClr val="000000"/>
                </a:solidFill>
                <a:latin typeface="TimesNewRomanPSMT"/>
              </a:rPr>
              <a:t>Б.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– Олимпиада Николаевна, а в каком значении слово </a:t>
            </a:r>
            <a:r>
              <a:rPr lang="ru-RU" altLang="ru-RU" i="1">
                <a:solidFill>
                  <a:srgbClr val="000000"/>
                </a:solidFill>
                <a:latin typeface="TimesNewRomanPS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употребил в своём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стихотворении А.С. Пушкин? – спросила Лукерья.</a:t>
            </a:r>
            <a:r>
              <a:rPr lang="ru-RU" altLang="ru-RU">
                <a:latin typeface="TimesNewRomanPSMT"/>
              </a:rPr>
              <a:t> </a:t>
            </a:r>
          </a:p>
          <a:p>
            <a:r>
              <a:rPr lang="ru-RU" altLang="ru-RU">
                <a:latin typeface="TimesNewRomanPSMT"/>
              </a:rPr>
              <a:t>– Вы и сами можете понять, что у А.С. Пушкина возможны два прочтения. Однако</a:t>
            </a:r>
            <a:br>
              <a:rPr lang="ru-RU" altLang="ru-RU">
                <a:latin typeface="TimesNewRomanPSMT"/>
              </a:rPr>
            </a:br>
            <a:r>
              <a:rPr lang="ru-RU" altLang="ru-RU">
                <a:latin typeface="TimesNewRomanPSMT"/>
              </a:rPr>
              <a:t>некоторые исследователи утверждают, что сам поэт, использовав сложное предложение с определённым типом придаточного, хотел подчеркнуть только один смысл. Тот же тип ридаточного мы увидим и в примере (7), данном ниже, – ответила Олимпиада Николаевна.</a:t>
            </a:r>
            <a:br>
              <a:rPr lang="ru-RU" altLang="ru-RU">
                <a:latin typeface="TimesNewRomanPSMT"/>
              </a:rPr>
            </a:br>
            <a:r>
              <a:rPr lang="ru-RU" altLang="ru-RU">
                <a:latin typeface="TimesNewRomanPSMT"/>
              </a:rPr>
              <a:t>(7) Да уж хоть бы половину дал и хоть меньше, всё бы мы сколько-нибудь времени без нужды пожили (1865).</a:t>
            </a:r>
            <a:br>
              <a:rPr lang="ru-RU" altLang="ru-RU">
                <a:latin typeface="TimesNewRomanPSMT"/>
              </a:rPr>
            </a:br>
            <a:r>
              <a:rPr lang="ru-RU" altLang="ru-RU" b="1">
                <a:latin typeface="TimesNewRomanPSMT"/>
              </a:rPr>
              <a:t>Определите тип придаточного и соотносимое с ним значение слова </a:t>
            </a:r>
            <a:r>
              <a:rPr lang="ru-RU" altLang="ru-RU" b="1" i="1">
                <a:latin typeface="TimesNewRomanPSMT"/>
              </a:rPr>
              <a:t>всё </a:t>
            </a:r>
            <a:r>
              <a:rPr lang="ru-RU" altLang="ru-RU" b="1">
                <a:latin typeface="TimesNewRomanPSMT"/>
              </a:rPr>
              <a:t>в</a:t>
            </a:r>
            <a:br>
              <a:rPr lang="ru-RU" altLang="ru-RU" b="1">
                <a:latin typeface="TimesNewRomanPSMT"/>
              </a:rPr>
            </a:br>
            <a:r>
              <a:rPr lang="ru-RU" altLang="ru-RU" b="1">
                <a:latin typeface="TimesNewRomanPSMT"/>
              </a:rPr>
              <a:t>предложении из стихотворения А.С. Пушкина и в примере (7).</a:t>
            </a:r>
            <a:br>
              <a:rPr lang="ru-RU" altLang="ru-RU" b="1">
                <a:latin typeface="TimesNewRomanPSMT"/>
              </a:rPr>
            </a:br>
            <a:r>
              <a:rPr lang="ru-RU" altLang="ru-RU" b="1">
                <a:latin typeface="TimesNewRomanPSMT"/>
              </a:rPr>
              <a:t>Возможно ли понимание слова </a:t>
            </a:r>
            <a:r>
              <a:rPr lang="ru-RU" altLang="ru-RU" b="1" i="1">
                <a:latin typeface="TimesNewRomanPSMT"/>
              </a:rPr>
              <a:t>всё </a:t>
            </a:r>
            <a:r>
              <a:rPr lang="ru-RU" altLang="ru-RU" b="1">
                <a:latin typeface="TimesNewRomanPSMT"/>
              </a:rPr>
              <a:t>в других значениях в примере (7), если не учитывать влияние типа придаточного на значение слова </a:t>
            </a:r>
            <a:r>
              <a:rPr lang="ru-RU" altLang="ru-RU" b="1" i="1">
                <a:latin typeface="TimesNewRomanPSMT"/>
              </a:rPr>
              <a:t>всё </a:t>
            </a:r>
            <a:r>
              <a:rPr lang="ru-RU" altLang="ru-RU" b="1">
                <a:latin typeface="TimesNewRomanPSMT"/>
              </a:rPr>
              <a:t>в этом предложении?</a:t>
            </a:r>
            <a:br>
              <a:rPr lang="ru-RU" altLang="ru-RU" b="1">
                <a:latin typeface="TimesNewRomanPSMT"/>
              </a:rPr>
            </a:br>
            <a:r>
              <a:rPr lang="ru-RU" altLang="ru-RU" b="1">
                <a:latin typeface="TimesNewRomanPSMT"/>
              </a:rPr>
              <a:t>Аргументируйте свой ответ.</a:t>
            </a:r>
            <a:r>
              <a:rPr lang="ru-RU" altLang="ru-RU">
                <a:latin typeface="TimesNewRomanPSMT"/>
              </a:rPr>
              <a:t> </a:t>
            </a:r>
            <a:br>
              <a:rPr lang="ru-RU" altLang="ru-RU">
                <a:latin typeface="TimesNewRomanPSMT"/>
              </a:rPr>
            </a:br>
            <a:endParaRPr lang="ru-RU" altLang="ru-RU">
              <a:latin typeface="TimesNewRomanPSMT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3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ольник 1"/>
          <p:cNvSpPr>
            <a:spLocks noChangeArrowheads="1"/>
          </p:cNvSpPr>
          <p:nvPr/>
        </p:nvSpPr>
        <p:spPr bwMode="auto">
          <a:xfrm>
            <a:off x="1141413" y="279400"/>
            <a:ext cx="10875962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Модель ответа: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А1.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этом предложении с помощью слова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мы комментируем целую ситуацию: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1. с точки зрения времени: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=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всегда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бы она смеялась!</a:t>
            </a:r>
            <a:br>
              <a:rPr lang="ru-RU" altLang="ru-RU" i="1">
                <a:solidFill>
                  <a:srgbClr val="000000"/>
                </a:solidFill>
                <a:latin typeface="TimesNewRomanPS-Italic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2. с точки зрения обстоятельств её протекания: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=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всё равно, при любых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обстоятельствах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бы она смеялась!</a:t>
            </a:r>
            <a:r>
              <a:rPr lang="ru-RU" altLang="ru-RU"/>
              <a:t> </a:t>
            </a:r>
            <a:br>
              <a:rPr lang="ru-RU" altLang="ru-RU"/>
            </a:br>
            <a:r>
              <a:rPr lang="ru-RU" altLang="ru-RU" b="1"/>
              <a:t>А2.</a:t>
            </a:r>
            <a:br>
              <a:rPr lang="ru-RU" altLang="ru-RU" b="1"/>
            </a:br>
            <a:r>
              <a:rPr lang="ru-RU" altLang="ru-RU" b="1"/>
              <a:t>Пример (3)</a:t>
            </a:r>
            <a:br>
              <a:rPr lang="ru-RU" altLang="ru-RU" b="1"/>
            </a:br>
            <a:r>
              <a:rPr lang="ru-RU" altLang="ru-RU"/>
              <a:t>В этом предложении слово </a:t>
            </a:r>
            <a:r>
              <a:rPr lang="ru-RU" altLang="ru-RU" i="1"/>
              <a:t>всё </a:t>
            </a:r>
            <a:r>
              <a:rPr lang="ru-RU" altLang="ru-RU"/>
              <a:t>является </a:t>
            </a:r>
            <a:r>
              <a:rPr lang="ru-RU" altLang="ru-RU" b="1"/>
              <a:t>местоимением </a:t>
            </a:r>
            <a:r>
              <a:rPr lang="ru-RU" altLang="ru-RU"/>
              <a:t>и выступает в роли</a:t>
            </a:r>
            <a:br>
              <a:rPr lang="ru-RU" altLang="ru-RU"/>
            </a:br>
            <a:r>
              <a:rPr lang="ru-RU" altLang="ru-RU"/>
              <a:t>подлежащего: </a:t>
            </a:r>
            <a:r>
              <a:rPr lang="ru-RU" altLang="ru-RU" i="1"/>
              <a:t>всё </a:t>
            </a:r>
            <a:r>
              <a:rPr lang="ru-RU" altLang="ru-RU"/>
              <a:t>(что сделало бы?) </a:t>
            </a:r>
            <a:r>
              <a:rPr lang="ru-RU" altLang="ru-RU" i="1"/>
              <a:t>обратилось бы в раствор</a:t>
            </a:r>
            <a:r>
              <a:rPr lang="ru-RU" altLang="ru-RU"/>
              <a:t>.</a:t>
            </a:r>
            <a:br>
              <a:rPr lang="ru-RU" altLang="ru-RU"/>
            </a:br>
            <a:r>
              <a:rPr lang="ru-RU" altLang="ru-RU" b="1"/>
              <a:t>Примеры (4а) и (4б)</a:t>
            </a:r>
            <a:br>
              <a:rPr lang="ru-RU" altLang="ru-RU" b="1"/>
            </a:br>
            <a:r>
              <a:rPr lang="ru-RU" altLang="ru-RU"/>
              <a:t>В </a:t>
            </a:r>
            <a:r>
              <a:rPr lang="ru-RU" altLang="ru-RU" b="1"/>
              <a:t>предложении (4а) </a:t>
            </a:r>
            <a:r>
              <a:rPr lang="ru-RU" altLang="ru-RU"/>
              <a:t>с помощью слова </a:t>
            </a:r>
            <a:r>
              <a:rPr lang="ru-RU" altLang="ru-RU" i="1"/>
              <a:t>всё </a:t>
            </a:r>
            <a:r>
              <a:rPr lang="ru-RU" altLang="ru-RU"/>
              <a:t>мы комментируем целую ситуацию:</a:t>
            </a:r>
            <a:br>
              <a:rPr lang="ru-RU" altLang="ru-RU"/>
            </a:br>
            <a:r>
              <a:rPr lang="ru-RU" altLang="ru-RU"/>
              <a:t>1. с точки зрения времени: </a:t>
            </a:r>
            <a:r>
              <a:rPr lang="ru-RU" altLang="ru-RU" i="1"/>
              <a:t>Всё </a:t>
            </a:r>
            <a:r>
              <a:rPr lang="ru-RU" altLang="ru-RU"/>
              <a:t>= </a:t>
            </a:r>
            <a:r>
              <a:rPr lang="ru-RU" altLang="ru-RU" b="1"/>
              <a:t>всегда </a:t>
            </a:r>
            <a:r>
              <a:rPr lang="ru-RU" altLang="ru-RU" i="1"/>
              <a:t>бы мы стояли там</a:t>
            </a:r>
            <a:r>
              <a:rPr lang="ru-RU" altLang="ru-RU"/>
              <a:t>…</a:t>
            </a:r>
            <a:br>
              <a:rPr lang="ru-RU" altLang="ru-RU"/>
            </a:br>
            <a:r>
              <a:rPr lang="ru-RU" altLang="ru-RU"/>
              <a:t>2. с точки зрения обстоятельств её протекания: </a:t>
            </a:r>
            <a:r>
              <a:rPr lang="ru-RU" altLang="ru-RU" i="1"/>
              <a:t>Всё </a:t>
            </a:r>
            <a:r>
              <a:rPr lang="ru-RU" altLang="ru-RU"/>
              <a:t>= </a:t>
            </a:r>
            <a:r>
              <a:rPr lang="ru-RU" altLang="ru-RU" b="1"/>
              <a:t>всё равно, при любых</a:t>
            </a:r>
            <a:br>
              <a:rPr lang="ru-RU" altLang="ru-RU" b="1"/>
            </a:br>
            <a:r>
              <a:rPr lang="ru-RU" altLang="ru-RU" b="1"/>
              <a:t>обстоятельствах </a:t>
            </a:r>
            <a:r>
              <a:rPr lang="ru-RU" altLang="ru-RU" i="1"/>
              <a:t>бы мы стояли там</a:t>
            </a:r>
            <a:r>
              <a:rPr lang="ru-RU" altLang="ru-RU"/>
              <a:t>…</a:t>
            </a:r>
            <a:br>
              <a:rPr lang="ru-RU" altLang="ru-RU"/>
            </a:br>
            <a:r>
              <a:rPr lang="ru-RU" altLang="ru-RU"/>
              <a:t>В </a:t>
            </a:r>
            <a:r>
              <a:rPr lang="ru-RU" altLang="ru-RU" b="1"/>
              <a:t>предложении (4б) </a:t>
            </a:r>
            <a:r>
              <a:rPr lang="ru-RU" altLang="ru-RU"/>
              <a:t>с помощью слова </a:t>
            </a:r>
            <a:r>
              <a:rPr lang="ru-RU" altLang="ru-RU" i="1"/>
              <a:t>всё </a:t>
            </a:r>
            <a:r>
              <a:rPr lang="ru-RU" altLang="ru-RU"/>
              <a:t>мы комментируем целую ситуацию только с точки зрения обстоятельств её протекания: </a:t>
            </a:r>
            <a:r>
              <a:rPr lang="ru-RU" altLang="ru-RU" i="1"/>
              <a:t>Всё </a:t>
            </a:r>
            <a:r>
              <a:rPr lang="ru-RU" altLang="ru-RU"/>
              <a:t>= </a:t>
            </a:r>
            <a:r>
              <a:rPr lang="ru-RU" altLang="ru-RU" b="1"/>
              <a:t>всё равно, при любых обстоятельствах </a:t>
            </a:r>
            <a:r>
              <a:rPr lang="ru-RU" altLang="ru-RU" i="1"/>
              <a:t>бы мы зашли к вам, почаёвничали…</a:t>
            </a:r>
            <a:r>
              <a:rPr lang="ru-RU" altLang="ru-RU"/>
              <a:t> </a:t>
            </a:r>
          </a:p>
          <a:p>
            <a:r>
              <a:rPr lang="ru-RU" altLang="ru-RU" b="1"/>
              <a:t>А3</a:t>
            </a:r>
            <a:r>
              <a:rPr lang="ru-RU" altLang="ru-RU"/>
              <a:t>. В предложении (1) слово </a:t>
            </a:r>
            <a:r>
              <a:rPr lang="ru-RU" altLang="ru-RU" i="1"/>
              <a:t>всё </a:t>
            </a:r>
            <a:r>
              <a:rPr lang="ru-RU" altLang="ru-RU"/>
              <a:t>можно понять как </a:t>
            </a:r>
            <a:r>
              <a:rPr lang="ru-RU" altLang="ru-RU" b="1"/>
              <a:t>местоимение </a:t>
            </a:r>
            <a:r>
              <a:rPr lang="ru-RU" altLang="ru-RU"/>
              <a:t>в роли дополнения</a:t>
            </a:r>
            <a:br>
              <a:rPr lang="ru-RU" altLang="ru-RU"/>
            </a:br>
            <a:r>
              <a:rPr lang="ru-RU" altLang="ru-RU"/>
              <a:t>(</a:t>
            </a:r>
            <a:r>
              <a:rPr lang="ru-RU" altLang="ru-RU" i="1"/>
              <a:t>узнала бы </a:t>
            </a:r>
            <a:r>
              <a:rPr lang="ru-RU" altLang="ru-RU"/>
              <a:t>что? </a:t>
            </a:r>
            <a:r>
              <a:rPr lang="ru-RU" altLang="ru-RU" i="1"/>
              <a:t>всё</a:t>
            </a:r>
            <a:r>
              <a:rPr lang="ru-RU" altLang="ru-RU"/>
              <a:t>). </a:t>
            </a:r>
            <a:br>
              <a:rPr lang="ru-RU" altLang="ru-RU"/>
            </a:br>
            <a:r>
              <a:rPr lang="ru-RU" altLang="ru-RU"/>
              <a:t>Также мы можем сказать, что в предложении (1) с помощью слова </a:t>
            </a:r>
            <a:r>
              <a:rPr lang="ru-RU" altLang="ru-RU" i="1"/>
              <a:t>всё </a:t>
            </a:r>
            <a:r>
              <a:rPr lang="ru-RU" altLang="ru-RU"/>
              <a:t>комментируется</a:t>
            </a:r>
            <a:br>
              <a:rPr lang="ru-RU" altLang="ru-RU"/>
            </a:br>
            <a:r>
              <a:rPr lang="ru-RU" altLang="ru-RU"/>
              <a:t>целая ситуация с точки зрения обстоятельств её протекания: </a:t>
            </a:r>
            <a:r>
              <a:rPr lang="ru-RU" altLang="ru-RU" i="1"/>
              <a:t>Я всё </a:t>
            </a:r>
            <a:r>
              <a:rPr lang="ru-RU" altLang="ru-RU"/>
              <a:t>= </a:t>
            </a:r>
            <a:r>
              <a:rPr lang="ru-RU" altLang="ru-RU" b="1"/>
              <a:t>всё равно, при любых</a:t>
            </a:r>
            <a:br>
              <a:rPr lang="ru-RU" altLang="ru-RU" b="1"/>
            </a:br>
            <a:r>
              <a:rPr lang="ru-RU" altLang="ru-RU" b="1"/>
              <a:t>обстоятельствах </a:t>
            </a:r>
            <a:r>
              <a:rPr lang="ru-RU" altLang="ru-RU" i="1"/>
              <a:t>бы узнала!</a:t>
            </a:r>
            <a:r>
              <a:rPr lang="ru-RU" altLang="ru-RU"/>
              <a:t> 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62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1"/>
          <p:cNvSpPr>
            <a:spLocks noChangeArrowheads="1"/>
          </p:cNvSpPr>
          <p:nvPr/>
        </p:nvSpPr>
        <p:spPr bwMode="auto">
          <a:xfrm>
            <a:off x="1654175" y="227013"/>
            <a:ext cx="1010285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А4.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Грамматические характеристики глагола, которые определяют количество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прочтений слова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– это вид и переходность.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Если слово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соотносится с ситуацией, в которой говорящий использует глагол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совершенного вида, то мы видим, что совершенный вид глагола не допускает понимания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как ‘всегда’. Так происходит из-за того, что совершенный вид указывает на совершённое / завершённое действие.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Если слово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находится при непереходном глаголе, то оно не может рассматриваться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как местоимение в функции дополнения.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Комбинация этих условий и определяет количество прочтений.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1. Если слово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находится при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переходном глаголе несовершенного вида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возможно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3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прочтения: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как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местоимение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роли дополнения,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как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всегда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и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как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всё равно, при любых обстоятельствах.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2. Если слово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находится при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переходном глаголе совершенного вида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возможно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2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прочтения: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как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местоимение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роли дополнения и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как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всё равно, при любых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обстоятельствах.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3. Если слово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находится при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непереходном глаголе несовершенного вида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возможно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2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прочтения: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как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всегда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и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как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всё равно, при любых обстоятельствах.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4. Если слово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находится при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непереходном глаголе совершенного вида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возможно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1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прочтение: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как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всё равно, при любых обстоятельствах.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Также эту информацию можно представить в виде таблицы:</a:t>
            </a:r>
            <a:r>
              <a:rPr lang="ru-RU" altLang="ru-RU"/>
              <a:t> 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03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032000" y="719138"/>
          <a:ext cx="8127999" cy="3932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55235005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9277227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415089737"/>
                    </a:ext>
                  </a:extLst>
                </a:gridCol>
              </a:tblGrid>
              <a:tr h="396272">
                <a:tc>
                  <a:txBody>
                    <a:bodyPr/>
                    <a:lstStyle/>
                    <a:p>
                      <a:r>
                        <a:rPr lang="ru-RU" sz="2000" b="0" i="1" dirty="0">
                          <a:solidFill>
                            <a:srgbClr val="000000"/>
                          </a:solidFill>
                          <a:effectLst/>
                          <a:latin typeface="TimesNewRomanPS-ItalicMT"/>
                        </a:rPr>
                        <a:t>Глагол </a:t>
                      </a:r>
                      <a:endParaRPr lang="ru-RU" sz="2000" dirty="0">
                        <a:effectLst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r>
                        <a:rPr lang="ru-RU" sz="20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Переходный </a:t>
                      </a:r>
                      <a:endParaRPr lang="ru-RU" sz="2000">
                        <a:effectLst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r>
                        <a:rPr lang="ru-RU" sz="20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Непереходный</a:t>
                      </a:r>
                      <a:endParaRPr lang="ru-RU" sz="2000">
                        <a:effectLst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4054197782"/>
                  </a:ext>
                </a:extLst>
              </a:tr>
              <a:tr h="1615570">
                <a:tc>
                  <a:txBody>
                    <a:bodyPr/>
                    <a:lstStyle/>
                    <a:p>
                      <a:r>
                        <a:rPr lang="ru-RU" sz="2000" b="1" i="0" dirty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Совершенного вида </a:t>
                      </a:r>
                      <a:endParaRPr lang="ru-RU" sz="2000" dirty="0">
                        <a:effectLst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Всё = местоимение в</a:t>
                      </a:r>
                      <a:b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функции дополнения</a:t>
                      </a:r>
                      <a:b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Всё = всё равно, при любых</a:t>
                      </a:r>
                      <a:b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обстоятельствах</a:t>
                      </a:r>
                      <a:endParaRPr lang="ru-RU" sz="2000" dirty="0">
                        <a:effectLst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r>
                        <a:rPr lang="ru-RU" sz="20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Всё = всё равно, при любых</a:t>
                      </a:r>
                      <a:br>
                        <a:rPr lang="ru-RU" sz="20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2000" b="0" i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обстоятельствах</a:t>
                      </a:r>
                      <a:endParaRPr lang="ru-RU" sz="2000">
                        <a:effectLst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299672399"/>
                  </a:ext>
                </a:extLst>
              </a:tr>
              <a:tr h="1920395">
                <a:tc>
                  <a:txBody>
                    <a:bodyPr/>
                    <a:lstStyle/>
                    <a:p>
                      <a:r>
                        <a:rPr lang="ru-RU" sz="2000" b="1" i="0">
                          <a:solidFill>
                            <a:srgbClr val="000000"/>
                          </a:solidFill>
                          <a:effectLst/>
                          <a:latin typeface="TimesNewRomanPS-BoldMT"/>
                        </a:rPr>
                        <a:t>Несовершенного вида </a:t>
                      </a:r>
                      <a:endParaRPr lang="ru-RU" sz="2000">
                        <a:effectLst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Всё = местоимение в</a:t>
                      </a:r>
                      <a:b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функции дополнения</a:t>
                      </a:r>
                      <a:b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Всё = всегда</a:t>
                      </a:r>
                      <a:b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Всё = всё равно, при любых</a:t>
                      </a:r>
                      <a:b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обстоятельствах</a:t>
                      </a:r>
                      <a:endParaRPr lang="ru-RU" sz="2000" dirty="0">
                        <a:effectLst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Всё = всегда</a:t>
                      </a:r>
                      <a:b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Всё = всё равно, при любых</a:t>
                      </a:r>
                      <a:b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обстоятельствах</a:t>
                      </a:r>
                      <a:endParaRPr lang="ru-RU" sz="2000" dirty="0">
                        <a:effectLst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143833023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1"/>
          <p:cNvSpPr>
            <a:spLocks noChangeArrowheads="1"/>
          </p:cNvSpPr>
          <p:nvPr/>
        </p:nvSpPr>
        <p:spPr bwMode="auto">
          <a:xfrm>
            <a:off x="1846263" y="904875"/>
            <a:ext cx="891698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Б.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анализируемом фрагменте стихотворения А.С. Пушкина используется сложное предложение с условно-уступительным придаточным. Семантика условия / уступки подчёркивает значение слова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‘при любых обстоятельствах / условиях’, ‘несмотря ни на что’. Также можно отметить, что слово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обоих предложениях указывает и на противопоставление главной и придаточной части.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В предложении (7) возможно всего одно значение слова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так как здесь использован глагол совершенного вида (поэтому исключено значение ‘всегда’), также в этом предложении глагол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пожили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не управляет словом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поэтому исключено понимание слова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всё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как местоимения.</a:t>
            </a:r>
            <a:r>
              <a:rPr lang="ru-RU" altLang="ru-RU"/>
              <a:t> 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52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Прямоугольник 1"/>
          <p:cNvSpPr>
            <a:spLocks noChangeArrowheads="1"/>
          </p:cNvSpPr>
          <p:nvPr/>
        </p:nvSpPr>
        <p:spPr bwMode="auto">
          <a:xfrm>
            <a:off x="1871663" y="296863"/>
            <a:ext cx="10015537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ВОПРОС №5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sz="1600" b="1">
                <a:solidFill>
                  <a:srgbClr val="000000"/>
                </a:solidFill>
                <a:latin typeface="TimesNewRomanPS-BoldMT"/>
              </a:rPr>
              <a:t>А1. </a:t>
            </a: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День быстро клонился к вечеру. Феофан и Харитон сидели на самой середине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замёрзшей реки и сосредоточенно глядели в лунки. Ящик для рыбы был почти пуст.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– Не клюёт! – грустно сказал Феофан.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Румяный Харитон был полон оптимизма: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– Неумелый всегда на неклёвье жалуется! А я вообще для своего кота ловлю! Главное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не рыба, а сам процесс!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Мороз крепчал.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– Скоро закончим, – говорил без остановки Харитон, – останется только втащить наши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рюкзаки воооон на ту горочку, и мы уже дома!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Феофан с грустью посмотрел на два 15-килограммовых рюкзака, снасти, палатку, ящик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для рыбы и обрадовался, что ящик почти пустой. Правда, учёный кот Харитона вряд ли будет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доволен и не пустит рыбаков на порог.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Мысли Феофана начали замерзать. Чтобы немного согреться, он стал ходить взад и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вперёд и размышлять: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– Допустим, что в предложении (1)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(1) Останется только втащить наши рюкзаки вон на ту горочку.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в слове </a:t>
            </a:r>
            <a:r>
              <a:rPr lang="ru-RU" altLang="ru-RU" sz="1600" i="1">
                <a:solidFill>
                  <a:srgbClr val="000000"/>
                </a:solidFill>
                <a:latin typeface="TimesNewRomanPS-ItalicMT"/>
              </a:rPr>
              <a:t>втащить </a:t>
            </a: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приставка </a:t>
            </a:r>
            <a:r>
              <a:rPr lang="ru-RU" altLang="ru-RU" sz="1600" i="1">
                <a:solidFill>
                  <a:srgbClr val="000000"/>
                </a:solidFill>
                <a:latin typeface="TimesNewRomanPS-ItalicMT"/>
              </a:rPr>
              <a:t>в- </a:t>
            </a: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имеет значение ‘направить действие, выраженное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производящим глаголом, вверх’, как об этом сообщают словари. Однако интересно: это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значение самой приставки или значение, которое сообщает приставке контекст? Сравним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значения приставки </a:t>
            </a:r>
            <a:r>
              <a:rPr lang="ru-RU" altLang="ru-RU" sz="1600" i="1">
                <a:solidFill>
                  <a:srgbClr val="000000"/>
                </a:solidFill>
                <a:latin typeface="TimesNewRomanPS-ItalicMT"/>
              </a:rPr>
              <a:t>в</a:t>
            </a: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- в предложении (1) и в предложениях (2–3):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(2) Я втащил книги из большой комнаты в кабинет.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(3) Сом втащил поплавок под воду.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b="1">
                <a:solidFill>
                  <a:srgbClr val="000000"/>
                </a:solidFill>
                <a:latin typeface="TimesNewRomanPSMT"/>
              </a:rPr>
              <a:t>Как вы думаете, какой верный ответ дал Феофан на этот вопрос? Запишите и</a:t>
            </a:r>
            <a:br>
              <a:rPr lang="ru-RU" altLang="ru-RU" sz="1600" b="1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b="1">
                <a:solidFill>
                  <a:srgbClr val="000000"/>
                </a:solidFill>
                <a:latin typeface="TimesNewRomanPSMT"/>
              </a:rPr>
              <a:t>аргументируйте свой ответ.</a:t>
            </a:r>
            <a:r>
              <a:rPr lang="ru-RU" altLang="ru-RU" sz="1600" b="1"/>
              <a:t> </a:t>
            </a:r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5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угольник 1"/>
          <p:cNvSpPr>
            <a:spLocks noChangeArrowheads="1"/>
          </p:cNvSpPr>
          <p:nvPr/>
        </p:nvSpPr>
        <p:spPr bwMode="auto">
          <a:xfrm>
            <a:off x="1227138" y="417513"/>
            <a:ext cx="106521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MT"/>
              </a:rPr>
              <a:t>А2.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– Возможно ещё одно объяснение, – подумал Феофан. – Значение приставки </a:t>
            </a:r>
            <a:r>
              <a:rPr lang="ru-RU" altLang="ru-RU" i="1">
                <a:solidFill>
                  <a:srgbClr val="000000"/>
                </a:solidFill>
                <a:latin typeface="TimesNewRomanPSMT"/>
              </a:rPr>
              <a:t>в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- в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слове </a:t>
            </a:r>
            <a:r>
              <a:rPr lang="ru-RU" altLang="ru-RU" i="1">
                <a:solidFill>
                  <a:srgbClr val="000000"/>
                </a:solidFill>
                <a:latin typeface="TimesNewRomanPSMT"/>
              </a:rPr>
              <a:t>втащить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предложении (1) и подобных может возникнуть под влиянием слова-паронима, в котором была сходная с </a:t>
            </a:r>
            <a:r>
              <a:rPr lang="ru-RU" altLang="ru-RU" i="1">
                <a:solidFill>
                  <a:srgbClr val="000000"/>
                </a:solidFill>
                <a:latin typeface="TimesNewRomanPSMT"/>
              </a:rPr>
              <a:t>в-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приставка, имевшая исконно в русском языке значение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‘направить действие, выраженное производящим глаголом, вверх’.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Предположите, какая это приставка (будем называть её в дальнейшем </a:t>
            </a:r>
            <a:r>
              <a:rPr lang="ru-RU" altLang="ru-RU" b="1">
                <a:solidFill>
                  <a:srgbClr val="000000"/>
                </a:solidFill>
                <a:latin typeface="TimesNewRomanPSMT"/>
              </a:rPr>
              <a:t>Y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 и как выглядело слово-пароним, которое сейчас является устаревшим и малоупотребительным.</a:t>
            </a:r>
            <a:r>
              <a:rPr lang="ru-RU" altLang="ru-RU">
                <a:latin typeface="TimesNewRomanPSMT"/>
              </a:rPr>
              <a:t> </a:t>
            </a:r>
            <a:br>
              <a:rPr lang="ru-RU" altLang="ru-RU">
                <a:latin typeface="TimesNewRomanPSMT"/>
              </a:rPr>
            </a:br>
            <a:r>
              <a:rPr lang="ru-RU" altLang="ru-RU">
                <a:latin typeface="TimesNewRomanPSMT"/>
              </a:rPr>
              <a:t>Приведите пример подобной пары слов-паронимов, используя в качестве первого элемента пары слово с приставкой </a:t>
            </a:r>
            <a:r>
              <a:rPr lang="ru-RU" altLang="ru-RU" i="1">
                <a:latin typeface="TimesNewRomanPSMT"/>
              </a:rPr>
              <a:t>в</a:t>
            </a:r>
            <a:r>
              <a:rPr lang="ru-RU" altLang="ru-RU">
                <a:latin typeface="TimesNewRomanPSMT"/>
              </a:rPr>
              <a:t>- из ранее анализированного вами стихотворения А.С. Пушкина «Брожу ли я вдоль улиц шумных…». Определите значения слов-паронимов.</a:t>
            </a:r>
            <a:br>
              <a:rPr lang="ru-RU" altLang="ru-RU">
                <a:latin typeface="TimesNewRomanPSMT"/>
              </a:rPr>
            </a:br>
            <a:r>
              <a:rPr lang="ru-RU" altLang="ru-RU" b="1">
                <a:latin typeface="TimesNewRomanPSMT"/>
              </a:rPr>
              <a:t>А3. </a:t>
            </a:r>
            <a:r>
              <a:rPr lang="ru-RU" altLang="ru-RU">
                <a:latin typeface="TimesNewRomanPSMT"/>
              </a:rPr>
              <a:t>Феофан счёл возможным предположить, что многозначность глагола </a:t>
            </a:r>
            <a:r>
              <a:rPr lang="ru-RU" altLang="ru-RU" i="1">
                <a:latin typeface="TimesNewRomanPSMT"/>
              </a:rPr>
              <a:t>вступить </a:t>
            </a:r>
            <a:r>
              <a:rPr lang="ru-RU" altLang="ru-RU">
                <a:latin typeface="TimesNewRomanPSMT"/>
              </a:rPr>
              <a:t>(как</a:t>
            </a:r>
            <a:br>
              <a:rPr lang="ru-RU" altLang="ru-RU">
                <a:latin typeface="TimesNewRomanPSMT"/>
              </a:rPr>
            </a:br>
            <a:r>
              <a:rPr lang="ru-RU" altLang="ru-RU">
                <a:latin typeface="TimesNewRomanPSMT"/>
              </a:rPr>
              <a:t>и </a:t>
            </a:r>
            <a:r>
              <a:rPr lang="ru-RU" altLang="ru-RU" i="1">
                <a:latin typeface="TimesNewRomanPSMT"/>
              </a:rPr>
              <a:t>втащить</a:t>
            </a:r>
            <a:r>
              <a:rPr lang="ru-RU" altLang="ru-RU">
                <a:latin typeface="TimesNewRomanPSMT"/>
              </a:rPr>
              <a:t>) в современном языке также определяется совпадением глаголов-паронимов, в</a:t>
            </a:r>
            <a:br>
              <a:rPr lang="ru-RU" altLang="ru-RU">
                <a:latin typeface="TimesNewRomanPSMT"/>
              </a:rPr>
            </a:br>
            <a:r>
              <a:rPr lang="ru-RU" altLang="ru-RU">
                <a:latin typeface="TimesNewRomanPSMT"/>
              </a:rPr>
              <a:t>которых были разные приставки. Он придумал два словосочетания, которые бы иллюстрировали эту особенность. Это сочетания следующего типа: глагол </a:t>
            </a:r>
            <a:r>
              <a:rPr lang="ru-RU" altLang="ru-RU" i="1">
                <a:latin typeface="TimesNewRomanPSMT"/>
              </a:rPr>
              <a:t>вступить </a:t>
            </a:r>
            <a:r>
              <a:rPr lang="ru-RU" altLang="ru-RU">
                <a:latin typeface="TimesNewRomanPSMT"/>
              </a:rPr>
              <a:t>(в разных</a:t>
            </a:r>
            <a:br>
              <a:rPr lang="ru-RU" altLang="ru-RU">
                <a:latin typeface="TimesNewRomanPSMT"/>
              </a:rPr>
            </a:br>
            <a:r>
              <a:rPr lang="ru-RU" altLang="ru-RU">
                <a:latin typeface="TimesNewRomanPSMT"/>
              </a:rPr>
              <a:t>значениях) + предлог + существительное.</a:t>
            </a:r>
            <a:br>
              <a:rPr lang="ru-RU" altLang="ru-RU">
                <a:latin typeface="TimesNewRomanPSMT"/>
              </a:rPr>
            </a:br>
            <a:r>
              <a:rPr lang="ru-RU" altLang="ru-RU">
                <a:latin typeface="TimesNewRomanPSMT"/>
              </a:rPr>
              <a:t>Запишите в листе ответа два подобных словосочетания (по одному на каждое значение</a:t>
            </a:r>
            <a:br>
              <a:rPr lang="ru-RU" altLang="ru-RU">
                <a:latin typeface="TimesNewRomanPSMT"/>
              </a:rPr>
            </a:br>
            <a:r>
              <a:rPr lang="ru-RU" altLang="ru-RU">
                <a:latin typeface="TimesNewRomanPSMT"/>
              </a:rPr>
              <a:t>глагола </a:t>
            </a:r>
            <a:r>
              <a:rPr lang="ru-RU" altLang="ru-RU" i="1">
                <a:latin typeface="TimesNewRomanPSMT"/>
              </a:rPr>
              <a:t>вступить</a:t>
            </a:r>
            <a:r>
              <a:rPr lang="ru-RU" altLang="ru-RU">
                <a:latin typeface="TimesNewRomanPSMT"/>
              </a:rPr>
              <a:t>) и предположите, в каком словосочетании исторически мог бы встречаться</a:t>
            </a:r>
            <a:br>
              <a:rPr lang="ru-RU" altLang="ru-RU">
                <a:latin typeface="TimesNewRomanPSMT"/>
              </a:rPr>
            </a:br>
            <a:r>
              <a:rPr lang="ru-RU" altLang="ru-RU">
                <a:latin typeface="TimesNewRomanPSMT"/>
              </a:rPr>
              <a:t>рассматриваемый глагол с приставкой </a:t>
            </a:r>
            <a:r>
              <a:rPr lang="ru-RU" altLang="ru-RU" i="1">
                <a:latin typeface="TimesNewRomanPSMT"/>
              </a:rPr>
              <a:t>в</a:t>
            </a:r>
            <a:r>
              <a:rPr lang="ru-RU" altLang="ru-RU">
                <a:latin typeface="TimesNewRomanPSMT"/>
              </a:rPr>
              <a:t>-, а в каких – с приставкой </a:t>
            </a:r>
            <a:r>
              <a:rPr lang="ru-RU" altLang="ru-RU" b="1">
                <a:latin typeface="TimesNewRomanPSMT"/>
              </a:rPr>
              <a:t>Y</a:t>
            </a:r>
            <a:r>
              <a:rPr lang="ru-RU" altLang="ru-RU" b="1" i="1">
                <a:latin typeface="TimesNewRomanPSMT"/>
              </a:rPr>
              <a:t>. </a:t>
            </a:r>
            <a:r>
              <a:rPr lang="ru-RU" altLang="ru-RU">
                <a:latin typeface="TimesNewRomanPSMT"/>
              </a:rPr>
              <a:t>Определите значения</a:t>
            </a:r>
            <a:br>
              <a:rPr lang="ru-RU" altLang="ru-RU">
                <a:latin typeface="TimesNewRomanPSMT"/>
              </a:rPr>
            </a:br>
            <a:r>
              <a:rPr lang="ru-RU" altLang="ru-RU">
                <a:latin typeface="TimesNewRomanPSMT"/>
              </a:rPr>
              <a:t>глаголов. </a:t>
            </a:r>
          </a:p>
          <a:p>
            <a:r>
              <a:rPr lang="ru-RU" altLang="ru-RU" b="1">
                <a:latin typeface="TimesNewRomanPSMT"/>
              </a:rPr>
              <a:t>Б</a:t>
            </a:r>
            <a:r>
              <a:rPr lang="ru-RU" altLang="ru-RU">
                <a:latin typeface="TimesNewRomanPSMT"/>
              </a:rPr>
              <a:t>. Феофан вспомнил, как читал в одном архаичном русском тексте описание древнего</a:t>
            </a:r>
          </a:p>
          <a:p>
            <a:r>
              <a:rPr lang="ru-RU" altLang="ru-RU">
                <a:latin typeface="TimesNewRomanPSMT"/>
              </a:rPr>
              <a:t>укреплённого сооружения. А ведь в этом тексте есть интересные приставочные глаголы. Он</a:t>
            </a:r>
          </a:p>
          <a:p>
            <a:r>
              <a:rPr lang="ru-RU" altLang="ru-RU">
                <a:latin typeface="TimesNewRomanPSMT"/>
              </a:rPr>
              <a:t>предложил Харитону, когда они втащат рюкзаки в гору, перевести текст на современный язык</a:t>
            </a:r>
          </a:p>
          <a:p>
            <a:r>
              <a:rPr lang="ru-RU" altLang="ru-RU">
                <a:latin typeface="TimesNewRomanPSMT"/>
              </a:rPr>
              <a:t>и ответить на вопросы к тексту. Харитон согласился. </a:t>
            </a:r>
            <a:br>
              <a:rPr lang="ru-RU" altLang="ru-RU">
                <a:latin typeface="TimesNewRomanPSMT"/>
              </a:rPr>
            </a:br>
            <a:endParaRPr lang="ru-RU" altLang="ru-RU">
              <a:latin typeface="TimesNewRomanPSMT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19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032000" y="719138"/>
          <a:ext cx="5418138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069">
                  <a:extLst>
                    <a:ext uri="{9D8B030D-6E8A-4147-A177-3AD203B41FA5}">
                      <a16:colId xmlns:a16="http://schemas.microsoft.com/office/drawing/2014/main" val="2144027031"/>
                    </a:ext>
                  </a:extLst>
                </a:gridCol>
                <a:gridCol w="2709069">
                  <a:extLst>
                    <a:ext uri="{9D8B030D-6E8A-4147-A177-3AD203B41FA5}">
                      <a16:colId xmlns:a16="http://schemas.microsoft.com/office/drawing/2014/main" val="12336228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1" marR="91431" marT="45798" marB="45798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1" marR="91431" marT="45798" marB="45798"/>
                </a:tc>
                <a:extLst>
                  <a:ext uri="{0D108BD9-81ED-4DB2-BD59-A6C34878D82A}">
                    <a16:rowId xmlns:a16="http://schemas.microsoft.com/office/drawing/2014/main" val="1919819673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032000" y="157163"/>
          <a:ext cx="6764338" cy="6418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2169">
                  <a:extLst>
                    <a:ext uri="{9D8B030D-6E8A-4147-A177-3AD203B41FA5}">
                      <a16:colId xmlns:a16="http://schemas.microsoft.com/office/drawing/2014/main" val="753009393"/>
                    </a:ext>
                  </a:extLst>
                </a:gridCol>
                <a:gridCol w="3382169">
                  <a:extLst>
                    <a:ext uri="{9D8B030D-6E8A-4147-A177-3AD203B41FA5}">
                      <a16:colId xmlns:a16="http://schemas.microsoft.com/office/drawing/2014/main" val="2100504173"/>
                    </a:ext>
                  </a:extLst>
                </a:gridCol>
              </a:tblGrid>
              <a:tr h="50003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9" marR="91449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580442785"/>
                  </a:ext>
                </a:extLst>
              </a:tr>
              <a:tr h="2589225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&lt;1&gt; Брожу ли я вдоль улиц шумных,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Вхожу ль во многолюдный храм,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Сижу ль меж юношей безумных,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Я предаюсь моим мечтам.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&lt;2&gt; Я говорю: промчатся годы,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 сколько здесь ни видно нас,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Мы все сойдем под вечны своды –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 чей-нибудь уж близок час.</a:t>
                      </a:r>
                      <a:endParaRPr lang="ru-RU" sz="1800" dirty="0">
                        <a:effectLst/>
                      </a:endParaRP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&lt;1&gt; Брожу ли я вдоль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улицъ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шумныхъ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Вхожу ль во многолюдный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храмъ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Сижу ль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межъ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юношей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безумныхъ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Я предаюсь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моимъ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мечтамъ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.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&lt;2&gt; Я говорю: промчатся годы,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 сколько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здѣсь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ни видно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насъ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Мы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всѣ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сойдемъ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подъ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вѣчны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своды –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 чей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нибудь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ужъ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близокъ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часъ</a:t>
                      </a:r>
                      <a:endParaRPr lang="ru-RU" sz="1800" dirty="0">
                        <a:effectLst/>
                      </a:endParaRP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3629277622"/>
                  </a:ext>
                </a:extLst>
              </a:tr>
              <a:tr h="3329003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&lt;3&gt; Гляжу ль на дуб уединенный,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Я мыслю: патриарх лесов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Переживет мой век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забвенный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Как пережил он век отцов.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&lt;…&gt;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&lt;4&gt; И хоть бесчувственному телу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Равно повсюду истлевать,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Но ближе к милому пределу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Мне все б хотелось почивать.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&lt;5&gt; И пусть у гробового входа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Младая будет жизнь играть,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 равнодушная природа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Красою вечною сиять.</a:t>
                      </a:r>
                      <a:endParaRPr lang="ru-RU" sz="1800" dirty="0">
                        <a:effectLst/>
                      </a:endParaRP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&lt;3&gt; Гляжу ль на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дубъ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уединенный,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Я мыслю: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патрiархъ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лѣсовъ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/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Переживетъ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мой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вѣкъ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забвенный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Какъ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пережилъ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онъ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вѣкъ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отцовъ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.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&lt;…&gt;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&lt;4&gt; И хоть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безчувственному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тѣлу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/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Равно повсюду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истлѣвать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Но ближе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къ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милому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предѣлу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/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Мнѣ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все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бъ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хотѣлось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почивать.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&lt;5&gt; И пусть у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гробоваго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входа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Младая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будетъ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жизнь играть,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И равнодушная природа</a:t>
                      </a:r>
                      <a:b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</a:b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Красою </a:t>
                      </a:r>
                      <a:r>
                        <a:rPr lang="ru-RU" sz="1200" b="0" i="0" dirty="0" err="1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вѣчною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сiять</a:t>
                      </a:r>
                      <a:r>
                        <a:rPr lang="ru-RU" sz="8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1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.</a:t>
                      </a:r>
                      <a:endParaRPr lang="ru-RU" sz="1800" dirty="0">
                        <a:effectLst/>
                      </a:endParaRP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3497754486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1"/>
          <p:cNvSpPr>
            <a:spLocks noChangeArrowheads="1"/>
          </p:cNvSpPr>
          <p:nvPr/>
        </p:nvSpPr>
        <p:spPr bwMode="auto">
          <a:xfrm>
            <a:off x="1498600" y="200025"/>
            <a:ext cx="10196513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1600" b="1" i="1" dirty="0">
                <a:solidFill>
                  <a:srgbClr val="000000"/>
                </a:solidFill>
                <a:latin typeface="TimesNewRomanPSMT"/>
              </a:rPr>
              <a:t>Вопросы и задания</a:t>
            </a: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:</a:t>
            </a:r>
            <a:br>
              <a:rPr lang="ru-RU" altLang="ru-RU" sz="1600" b="1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Б1. 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Помогите Феофану и переведите </a:t>
            </a: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первый абзац 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архаичного русского текста на</a:t>
            </a:r>
            <a:br>
              <a:rPr lang="ru-RU" alt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современный язык, выполните задания. Запишите перевод в бланк ответа.</a:t>
            </a:r>
            <a:br>
              <a:rPr lang="ru-RU" alt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Обратите внимание, что в тексте есть 5 подчёркнутых слов, в которых автор употребил</a:t>
            </a:r>
            <a:br>
              <a:rPr lang="ru-RU" alt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одну из рассматриваемых в задании приставок (</a:t>
            </a:r>
            <a:r>
              <a:rPr lang="ru-RU" altLang="ru-RU" sz="1600" i="1" dirty="0">
                <a:solidFill>
                  <a:srgbClr val="000000"/>
                </a:solidFill>
                <a:latin typeface="TimesNewRomanPSMT"/>
              </a:rPr>
              <a:t>в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- или </a:t>
            </a: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Y)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В тексте они даются так:</a:t>
            </a:r>
            <a:br>
              <a:rPr lang="ru-RU" alt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ВЪ/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Y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гласить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Задание к этим словам представлено ниже.</a:t>
            </a:r>
            <a:br>
              <a:rPr lang="ru-RU" alt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Ничтоже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безъ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нарѧда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и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безъ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оутвержениѧ</a:t>
            </a: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почитаетсѧ</a:t>
            </a: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в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нихъ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[жителях укреплённого</a:t>
            </a:r>
            <a:br>
              <a:rPr lang="ru-RU" alt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сооружения]. аще и на 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воженiа</a:t>
            </a: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травъ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ли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дровъ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идоуть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или на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водоу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то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безъ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оупроса</a:t>
            </a: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не</a:t>
            </a:r>
            <a:br>
              <a:rPr lang="ru-RU" alt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идоуть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нѣсть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же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имъ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самовластно ни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пити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ни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ясти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троубы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в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нихъ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соуть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доброгласны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</a:t>
            </a:r>
            <a:br>
              <a:rPr lang="ru-RU" alt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назнаменоующе</a:t>
            </a: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всѧко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врѣмѧ</a:t>
            </a: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инъ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гласъ</a:t>
            </a: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оубѣжаниѧ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инъ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же </a:t>
            </a: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(1)ВЪ/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Y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станиѧ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инъ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ѡдѣяниѧ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alt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инъ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спанию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и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безъ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гласа не 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смѣють</a:t>
            </a: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ничтоже 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творити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</a:t>
            </a:r>
            <a:br>
              <a:rPr lang="ru-RU" alt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Егда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хотѧть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изоити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w(т)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обрытиѧ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то </a:t>
            </a: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(2)ВЪ/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Y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гласить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троуба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тонкогласнаа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и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абие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alt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пристраваютсѧ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не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праз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(д)ноу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соущю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никомоуже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и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пакы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же </a:t>
            </a: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ВЪ/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Y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гласѧть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и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ѡни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/>
            </a:r>
            <a:br>
              <a:rPr lang="ru-RU" altLang="ru-RU" sz="1600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(3)ВЪ/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Y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кладоуть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скоро на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ѡслы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всѧ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носимаа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и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третие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sz="1600" b="1" dirty="0">
                <a:solidFill>
                  <a:srgbClr val="000000"/>
                </a:solidFill>
                <a:latin typeface="TimesNewRomanPSMT"/>
              </a:rPr>
              <a:t>ВЪ/</a:t>
            </a:r>
            <a:r>
              <a:rPr lang="ru-RU" altLang="ru-RU" sz="1600" b="1" dirty="0" err="1">
                <a:solidFill>
                  <a:srgbClr val="000000"/>
                </a:solidFill>
                <a:latin typeface="TimesNewRomanPSMT"/>
              </a:rPr>
              <a:t>Y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гласѧть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.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велѧще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 на </a:t>
            </a:r>
            <a:r>
              <a:rPr lang="ru-RU" altLang="ru-RU" sz="1600" dirty="0" err="1">
                <a:solidFill>
                  <a:srgbClr val="000000"/>
                </a:solidFill>
                <a:latin typeface="TimesNewRomanPSMT"/>
              </a:rPr>
              <a:t>выхw</a:t>
            </a:r>
            <a:r>
              <a:rPr lang="ru-RU" altLang="ru-RU" sz="1600" dirty="0">
                <a:solidFill>
                  <a:srgbClr val="000000"/>
                </a:solidFill>
                <a:latin typeface="TimesNewRomanPSMT"/>
              </a:rPr>
              <a:t>(д)</a:t>
            </a:r>
            <a:r>
              <a:rPr lang="ru-RU" altLang="ru-RU" sz="1600" dirty="0">
                <a:latin typeface="TimesNewRomanPSMT"/>
              </a:rPr>
              <a:t> </a:t>
            </a:r>
            <a:br>
              <a:rPr lang="ru-RU" altLang="ru-RU" sz="1600" dirty="0">
                <a:latin typeface="TimesNewRomanPSMT"/>
              </a:rPr>
            </a:br>
            <a:r>
              <a:rPr lang="ru-RU" altLang="ru-RU" sz="1600" dirty="0" err="1">
                <a:latin typeface="TimesNewRomanPSMT"/>
              </a:rPr>
              <a:t>доспѣти</a:t>
            </a:r>
            <a:r>
              <a:rPr lang="ru-RU" altLang="ru-RU" sz="1600" dirty="0">
                <a:latin typeface="TimesNewRomanPSMT"/>
              </a:rPr>
              <a:t>. да </a:t>
            </a:r>
            <a:r>
              <a:rPr lang="ru-RU" altLang="ru-RU" sz="1600" dirty="0" err="1">
                <a:latin typeface="TimesNewRomanPSMT"/>
              </a:rPr>
              <a:t>никтоже</a:t>
            </a:r>
            <a:r>
              <a:rPr lang="ru-RU" altLang="ru-RU" sz="1600" dirty="0">
                <a:latin typeface="TimesNewRomanPSMT"/>
              </a:rPr>
              <a:t> ни </a:t>
            </a:r>
            <a:r>
              <a:rPr lang="ru-RU" altLang="ru-RU" sz="1600" dirty="0" err="1">
                <a:latin typeface="TimesNewRomanPSMT"/>
              </a:rPr>
              <a:t>ѡстанеть</a:t>
            </a:r>
            <a:r>
              <a:rPr lang="ru-RU" altLang="ru-RU" sz="1600" dirty="0">
                <a:latin typeface="TimesNewRomanPSMT"/>
              </a:rPr>
              <a:t> w(т) своего чина. и </a:t>
            </a:r>
            <a:r>
              <a:rPr lang="ru-RU" altLang="ru-RU" sz="1600" dirty="0" err="1">
                <a:latin typeface="TimesNewRomanPSMT"/>
              </a:rPr>
              <a:t>коупно</a:t>
            </a:r>
            <a:r>
              <a:rPr lang="ru-RU" altLang="ru-RU" sz="1600" dirty="0">
                <a:latin typeface="TimesNewRomanPSMT"/>
              </a:rPr>
              <a:t> </a:t>
            </a:r>
            <a:r>
              <a:rPr lang="ru-RU" altLang="ru-RU" sz="1600" b="1" dirty="0">
                <a:latin typeface="TimesNewRomanPSMT"/>
              </a:rPr>
              <a:t>(4)ВЪ/</a:t>
            </a:r>
            <a:r>
              <a:rPr lang="ru-RU" altLang="ru-RU" sz="1600" b="1" dirty="0" err="1">
                <a:latin typeface="TimesNewRomanPSMT"/>
              </a:rPr>
              <a:t>Y</a:t>
            </a:r>
            <a:r>
              <a:rPr lang="ru-RU" altLang="ru-RU" sz="1600" dirty="0" err="1">
                <a:latin typeface="TimesNewRomanPSMT"/>
              </a:rPr>
              <a:t>кликноувше</a:t>
            </a:r>
            <a:r>
              <a:rPr lang="ru-RU" altLang="ru-RU" sz="1600" dirty="0">
                <a:latin typeface="TimesNewRomanPSMT"/>
              </a:rPr>
              <a:t> </a:t>
            </a:r>
            <a:r>
              <a:rPr lang="ru-RU" altLang="ru-RU" sz="1600" dirty="0" err="1">
                <a:latin typeface="TimesNewRomanPSMT"/>
              </a:rPr>
              <a:t>велми</a:t>
            </a:r>
            <a:r>
              <a:rPr lang="ru-RU" altLang="ru-RU" sz="1600" dirty="0">
                <a:latin typeface="TimesNewRomanPSMT"/>
              </a:rPr>
              <a:t> бодро. </a:t>
            </a:r>
            <a:r>
              <a:rPr lang="ru-RU" altLang="ru-RU" sz="1600" b="1" dirty="0">
                <a:latin typeface="TimesNewRomanPSMT"/>
              </a:rPr>
              <a:t>(5)ВЪ/</a:t>
            </a:r>
            <a:r>
              <a:rPr lang="ru-RU" altLang="ru-RU" sz="1600" b="1" dirty="0" err="1">
                <a:latin typeface="TimesNewRomanPSMT"/>
              </a:rPr>
              <a:t>Y</a:t>
            </a:r>
            <a:r>
              <a:rPr lang="ru-RU" altLang="ru-RU" sz="1600" dirty="0" err="1">
                <a:latin typeface="TimesNewRomanPSMT"/>
              </a:rPr>
              <a:t>сѣдають</a:t>
            </a:r>
            <a:r>
              <a:rPr lang="ru-RU" altLang="ru-RU" sz="1600" dirty="0">
                <a:latin typeface="TimesNewRomanPSMT"/>
              </a:rPr>
              <a:t> на кони. и </a:t>
            </a:r>
            <a:r>
              <a:rPr lang="ru-RU" altLang="ru-RU" sz="1600" dirty="0" err="1">
                <a:latin typeface="TimesNewRomanPSMT"/>
              </a:rPr>
              <a:t>абие</a:t>
            </a:r>
            <a:r>
              <a:rPr lang="ru-RU" altLang="ru-RU" sz="1600" dirty="0">
                <a:latin typeface="TimesNewRomanPSMT"/>
              </a:rPr>
              <a:t> </a:t>
            </a:r>
            <a:r>
              <a:rPr lang="ru-RU" altLang="ru-RU" sz="1600" dirty="0" err="1">
                <a:latin typeface="TimesNewRomanPSMT"/>
              </a:rPr>
              <a:t>шедше</a:t>
            </a:r>
            <a:r>
              <a:rPr lang="ru-RU" altLang="ru-RU" sz="1600" dirty="0">
                <a:latin typeface="TimesNewRomanPSMT"/>
              </a:rPr>
              <a:t> </a:t>
            </a:r>
            <a:r>
              <a:rPr lang="ru-RU" altLang="ru-RU" sz="1600" dirty="0" err="1">
                <a:latin typeface="TimesNewRomanPSMT"/>
              </a:rPr>
              <a:t>идоуть</a:t>
            </a:r>
            <a:r>
              <a:rPr lang="ru-RU" altLang="ru-RU" sz="1600" dirty="0">
                <a:latin typeface="TimesNewRomanPSMT"/>
              </a:rPr>
              <a:t> </a:t>
            </a:r>
            <a:r>
              <a:rPr lang="ru-RU" altLang="ru-RU" sz="1600" dirty="0" err="1">
                <a:latin typeface="TimesNewRomanPSMT"/>
              </a:rPr>
              <a:t>съ</a:t>
            </a:r>
            <a:r>
              <a:rPr lang="ru-RU" altLang="ru-RU" sz="1600" dirty="0">
                <a:latin typeface="TimesNewRomanPSMT"/>
              </a:rPr>
              <a:t> </a:t>
            </a:r>
            <a:r>
              <a:rPr lang="ru-RU" altLang="ru-RU" sz="1600" dirty="0" err="1">
                <a:latin typeface="TimesNewRomanPSMT"/>
              </a:rPr>
              <a:t>молчѧнiемъ</a:t>
            </a:r>
            <a:r>
              <a:rPr lang="ru-RU" altLang="ru-RU" sz="1600" dirty="0">
                <a:latin typeface="TimesNewRomanPSMT"/>
              </a:rPr>
              <a:t>.</a:t>
            </a:r>
            <a:br>
              <a:rPr lang="ru-RU" altLang="ru-RU" sz="1600" dirty="0">
                <a:latin typeface="TimesNewRomanPSMT"/>
              </a:rPr>
            </a:br>
            <a:r>
              <a:rPr lang="ru-RU" altLang="ru-RU" sz="1600" b="1" i="1" dirty="0">
                <a:latin typeface="TimesNewRomanPSMT"/>
              </a:rPr>
              <a:t>Примечание.</a:t>
            </a:r>
            <a:br>
              <a:rPr lang="ru-RU" altLang="ru-RU" sz="1600" b="1" i="1" dirty="0">
                <a:latin typeface="TimesNewRomanPSMT"/>
              </a:rPr>
            </a:br>
            <a:r>
              <a:rPr lang="ru-RU" altLang="ru-RU" sz="1600" dirty="0">
                <a:latin typeface="TimesNewRomanPSMT"/>
              </a:rPr>
              <a:t>Выделенные </a:t>
            </a:r>
            <a:r>
              <a:rPr lang="ru-RU" altLang="ru-RU" sz="1600" b="1" dirty="0">
                <a:latin typeface="TimesNewRomanPSMT"/>
              </a:rPr>
              <a:t>полужирным шрифтом слова обязательно </a:t>
            </a:r>
            <a:r>
              <a:rPr lang="ru-RU" altLang="ru-RU" sz="1600" dirty="0">
                <a:latin typeface="TimesNewRomanPSMT"/>
              </a:rPr>
              <a:t>должны быть </a:t>
            </a:r>
            <a:r>
              <a:rPr lang="ru-RU" altLang="ru-RU" sz="1600" b="1" dirty="0">
                <a:latin typeface="TimesNewRomanPSMT"/>
              </a:rPr>
              <a:t>переданы </a:t>
            </a:r>
            <a:r>
              <a:rPr lang="ru-RU" altLang="ru-RU" sz="1600" dirty="0">
                <a:latin typeface="TimesNewRomanPSMT"/>
              </a:rPr>
              <a:t>в переводе</a:t>
            </a:r>
            <a:br>
              <a:rPr lang="ru-RU" altLang="ru-RU" sz="1600" dirty="0">
                <a:latin typeface="TimesNewRomanPSMT"/>
              </a:rPr>
            </a:br>
            <a:r>
              <a:rPr lang="ru-RU" altLang="ru-RU" sz="1600" b="1" dirty="0">
                <a:latin typeface="TimesNewRomanPSMT"/>
              </a:rPr>
              <a:t>другими лексемами </a:t>
            </a:r>
            <a:r>
              <a:rPr lang="ru-RU" altLang="ru-RU" sz="1600" dirty="0">
                <a:latin typeface="TimesNewRomanPSMT"/>
              </a:rPr>
              <a:t>(содержащими иные корни или те же корни, но иные приставки или суффиксы).</a:t>
            </a:r>
            <a:br>
              <a:rPr lang="ru-RU" altLang="ru-RU" sz="1600" dirty="0">
                <a:latin typeface="TimesNewRomanPSMT"/>
              </a:rPr>
            </a:br>
            <a:r>
              <a:rPr lang="ru-RU" altLang="ru-RU" sz="1600" b="1" i="1" dirty="0">
                <a:latin typeface="TimesNewRomanPSMT"/>
              </a:rPr>
              <a:t>Подсказки</a:t>
            </a:r>
            <a:r>
              <a:rPr lang="ru-RU" altLang="ru-RU" sz="1600" dirty="0">
                <a:latin typeface="TimesNewRomanPSMT"/>
              </a:rPr>
              <a:t>:</a:t>
            </a:r>
            <a:br>
              <a:rPr lang="ru-RU" altLang="ru-RU" sz="1600" dirty="0">
                <a:latin typeface="TimesNewRomanPSMT"/>
              </a:rPr>
            </a:br>
            <a:r>
              <a:rPr lang="ru-RU" altLang="ru-RU" sz="1600" dirty="0">
                <a:latin typeface="TimesNewRomanPSMT"/>
              </a:rPr>
              <a:t>Перевести отдельные слова текста вам помогут </a:t>
            </a:r>
            <a:r>
              <a:rPr lang="ru-RU" altLang="ru-RU" sz="1600" b="1" dirty="0">
                <a:latin typeface="TimesNewRomanPSMT"/>
              </a:rPr>
              <a:t>подсказки</a:t>
            </a:r>
            <a:r>
              <a:rPr lang="ru-RU" altLang="ru-RU" sz="1600" dirty="0">
                <a:latin typeface="TimesNewRomanPSMT"/>
              </a:rPr>
              <a:t>.</a:t>
            </a:r>
            <a:br>
              <a:rPr lang="ru-RU" altLang="ru-RU" sz="1600" dirty="0">
                <a:latin typeface="TimesNewRomanPSMT"/>
              </a:rPr>
            </a:br>
            <a:r>
              <a:rPr lang="ru-RU" altLang="ru-RU" sz="1600" dirty="0">
                <a:latin typeface="TimesNewRomanPSMT"/>
              </a:rPr>
              <a:t>1) В древнерусском языке фиксируется выражение </a:t>
            </a:r>
            <a:r>
              <a:rPr lang="ru-RU" altLang="ru-RU" sz="1600" i="1" dirty="0" err="1">
                <a:latin typeface="TimesNewRomanPSMT"/>
              </a:rPr>
              <a:t>служити</a:t>
            </a:r>
            <a:r>
              <a:rPr lang="ru-RU" altLang="ru-RU" sz="1600" i="1" dirty="0">
                <a:latin typeface="TimesNewRomanPSMT"/>
              </a:rPr>
              <a:t> </a:t>
            </a:r>
            <a:r>
              <a:rPr lang="ru-RU" altLang="ru-RU" sz="1600" i="1" dirty="0" err="1">
                <a:latin typeface="TimesNewRomanPSMT"/>
              </a:rPr>
              <a:t>съ</a:t>
            </a:r>
            <a:r>
              <a:rPr lang="ru-RU" altLang="ru-RU" sz="1600" i="1" dirty="0">
                <a:latin typeface="TimesNewRomanPSMT"/>
              </a:rPr>
              <a:t> воды да </a:t>
            </a:r>
            <a:r>
              <a:rPr lang="ru-RU" altLang="ru-RU" sz="1600" i="1" dirty="0" err="1">
                <a:latin typeface="TimesNewRomanPSMT"/>
              </a:rPr>
              <a:t>съ</a:t>
            </a:r>
            <a:r>
              <a:rPr lang="ru-RU" altLang="ru-RU" sz="1600" i="1" dirty="0">
                <a:latin typeface="TimesNewRomanPSMT"/>
              </a:rPr>
              <a:t> травы</a:t>
            </a:r>
            <a:r>
              <a:rPr lang="ru-RU" altLang="ru-RU" sz="1600" dirty="0">
                <a:latin typeface="TimesNewRomanPSMT"/>
              </a:rPr>
              <a:t>. Это означало осуществлять какую-либо деятельность за питание, прокорм.</a:t>
            </a:r>
            <a:br>
              <a:rPr lang="ru-RU" altLang="ru-RU" sz="1600" dirty="0">
                <a:latin typeface="TimesNewRomanPSMT"/>
              </a:rPr>
            </a:br>
            <a:r>
              <a:rPr lang="ru-RU" altLang="ru-RU" sz="1600" dirty="0">
                <a:latin typeface="TimesNewRomanPSMT"/>
              </a:rPr>
              <a:t>2) Учёные заметили, что одно из приставочных отглагольных существительных в первом абзаце текста написано с ошибкой (книжнику необходимо было бы написать в корне ту же букву, что и в исторической приставке). 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2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Прямоугольник 1"/>
          <p:cNvSpPr>
            <a:spLocks noChangeArrowheads="1"/>
          </p:cNvSpPr>
          <p:nvPr/>
        </p:nvSpPr>
        <p:spPr bwMode="auto">
          <a:xfrm>
            <a:off x="2308225" y="382588"/>
            <a:ext cx="80899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Б2.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тексте есть 5 подчёркнутых слов, в которых автор употребил одну из рассматриваемых в задании приставок (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- или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Y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). Определите, какая приставка использована автором во всех 5 словах. Для каждого подчёркнутого примера подробно аргументируйте свой ответ, опираясь на значения приставок (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- или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Y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), описанные вами в пп.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А1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и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А2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 b="1" i="1">
                <a:solidFill>
                  <a:srgbClr val="000000"/>
                </a:solidFill>
                <a:latin typeface="TimesNewRomanPS-BoldItalicMT"/>
              </a:rPr>
              <a:t>Примечание</a:t>
            </a: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.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Глагол </a:t>
            </a:r>
            <a:r>
              <a:rPr lang="ru-RU" altLang="ru-RU" sz="1600" b="1">
                <a:solidFill>
                  <a:srgbClr val="000000"/>
                </a:solidFill>
                <a:latin typeface="TimesNewRomanPS-BoldMT"/>
              </a:rPr>
              <a:t>ВЪ/Yгласити </a:t>
            </a: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в тексте повторяется. Достаточно описать его только один раз (там, где этот глагол подчёркнут)</a:t>
            </a:r>
            <a:r>
              <a:rPr lang="ru-RU" altLang="ru-RU"/>
              <a:t> 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9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1524000" y="339725"/>
            <a:ext cx="10250488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Модель ответа: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А1.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Анализ предложений показывает, что приставка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- в слове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втащить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имеет основное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значение ‘поместить в, внутрь, в пределы чего-либо с помощью действия, названного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производящим глаголом’. Возможно даже сказать, что приставка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- указывает на то, что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предмет поместили из большего пространства в меньшее (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на горочку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 кабинет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под воду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При этом в зависимости от контекста приставка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- может дополнительно указывать и на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движение вверх (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втащить </a:t>
            </a: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на горочку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), и даже на движение вниз (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втащить </a:t>
            </a:r>
            <a:r>
              <a:rPr lang="ru-RU" altLang="ru-RU" b="1" i="1">
                <a:solidFill>
                  <a:srgbClr val="000000"/>
                </a:solidFill>
                <a:latin typeface="TimesNewRomanPS-BoldItalicMT"/>
              </a:rPr>
              <a:t>под воду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). Значит, в предложении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Останется только втащить наши рюкзаки вон на ту горочку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попытка «присвоить» приставке значение ‘движение вверх’ может определяться контекстом.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А2.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Это приставка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-, слово-пароним: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встащить.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Можно предположить и вариант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приставки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вос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-, хотя слово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востащить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реально не фиксируется вследствие противоречия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между книжным характером приставки и бытовой семантикой глагола.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В тексте стихотворения используется глагол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входить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‘идти внутрь чего-либо, вступать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куда-либо’, а есть его пароним: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всходить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(допустимо –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восходить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 ‘идти, подниматься вверх’.</a:t>
            </a:r>
            <a:r>
              <a:rPr lang="ru-RU" altLang="ru-RU"/>
              <a:t> </a:t>
            </a:r>
            <a:br>
              <a:rPr lang="ru-RU" altLang="ru-RU"/>
            </a:br>
            <a:r>
              <a:rPr lang="ru-RU" altLang="ru-RU" b="1"/>
              <a:t>А3. </a:t>
            </a:r>
            <a:r>
              <a:rPr lang="ru-RU" altLang="ru-RU" i="1"/>
              <a:t>Вступить на подножку (вс-ступить) </a:t>
            </a:r>
            <a:r>
              <a:rPr lang="ru-RU" altLang="ru-RU"/>
              <a:t>‘ступить, поднимаясь’ </a:t>
            </a:r>
            <a:r>
              <a:rPr lang="ru-RU" altLang="ru-RU" i="1"/>
              <a:t>– вступить в лужу (вступить) </a:t>
            </a:r>
            <a:r>
              <a:rPr lang="ru-RU" altLang="ru-RU"/>
              <a:t>‘войти, въехать’. 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26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Прямоугольник 1"/>
          <p:cNvSpPr>
            <a:spLocks noChangeArrowheads="1"/>
          </p:cNvSpPr>
          <p:nvPr/>
        </p:nvSpPr>
        <p:spPr bwMode="auto">
          <a:xfrm>
            <a:off x="1227138" y="750888"/>
            <a:ext cx="103981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Б1. Перевод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Ничего у них не мыслится (не определяется, не устанавливается, не происходит) без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надзора (правил, порядка, предписания) и разрешения (согласования). Если идут доставить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(перевезти) корм (питание), за дровами или за водой, то без разрешения (без спросу) пойти не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могут. Ни есть, ни пить им нельзя (они не могут) самовольно (по своей воле, прихоти). У них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есть благозвучные трубы, которые указывают на определённый (какой-либо) момент (час,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отрезок времени): один сигнал (звуковой сигнал) для пробуждения, другой – для подъёма,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третий – для одевания, четвёртый – для отхода ко сну. И без этого сигнала не могут (не имеют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права, не осмеливаются) ничего делать (сделать, совершать / совершить, осуществлять /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осуществить).</a:t>
            </a:r>
            <a:r>
              <a:rPr lang="ru-RU" altLang="ru-RU"/>
              <a:t> 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2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1"/>
          <p:cNvSpPr>
            <a:spLocks noChangeArrowheads="1"/>
          </p:cNvSpPr>
          <p:nvPr/>
        </p:nvSpPr>
        <p:spPr bwMode="auto">
          <a:xfrm>
            <a:off x="1716088" y="357188"/>
            <a:ext cx="921385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000000"/>
                </a:solidFill>
                <a:latin typeface="TimesNewRomanPS-BoldMT"/>
              </a:rPr>
              <a:t>Б2. 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Во всех случаях автором использована приставка </a:t>
            </a:r>
            <a:r>
              <a:rPr lang="ru-RU" altLang="ru-RU" b="1" dirty="0">
                <a:solidFill>
                  <a:srgbClr val="000000"/>
                </a:solidFill>
                <a:latin typeface="TimesNewRomanPS-BoldMT"/>
              </a:rPr>
              <a:t>Y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, то есть </a:t>
            </a:r>
            <a:r>
              <a:rPr lang="ru-RU" altLang="ru-RU" i="1" dirty="0" err="1">
                <a:solidFill>
                  <a:srgbClr val="000000"/>
                </a:solidFill>
                <a:latin typeface="TimesNewRomanPS-ItalicMT"/>
              </a:rPr>
              <a:t>въс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- /</a:t>
            </a:r>
            <a:r>
              <a:rPr lang="ru-RU" altLang="ru-RU" i="1" dirty="0" err="1">
                <a:solidFill>
                  <a:srgbClr val="000000"/>
                </a:solidFill>
                <a:latin typeface="TimesNewRomanPS-ItalicMT"/>
              </a:rPr>
              <a:t>въз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- (</a:t>
            </a:r>
            <a:r>
              <a:rPr lang="ru-RU" altLang="ru-RU" i="1" dirty="0" err="1">
                <a:solidFill>
                  <a:srgbClr val="000000"/>
                </a:solidFill>
                <a:latin typeface="TimesNewRomanPS-ItalicMT"/>
              </a:rPr>
              <a:t>вс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-, </a:t>
            </a:r>
            <a:r>
              <a:rPr lang="ru-RU" altLang="ru-RU" i="1" dirty="0" err="1">
                <a:solidFill>
                  <a:srgbClr val="000000"/>
                </a:solidFill>
                <a:latin typeface="TimesNewRomanPS-ItalicMT"/>
              </a:rPr>
              <a:t>вос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- /</a:t>
            </a:r>
            <a:r>
              <a:rPr lang="ru-RU" altLang="ru-RU" i="1" dirty="0" err="1">
                <a:solidFill>
                  <a:srgbClr val="000000"/>
                </a:solidFill>
                <a:latin typeface="TimesNewRomanPS-ItalicMT"/>
              </a:rPr>
              <a:t>вз</a:t>
            </a:r>
            <a:r>
              <a:rPr lang="ru-RU" altLang="ru-RU" i="1" dirty="0">
                <a:solidFill>
                  <a:srgbClr val="000000"/>
                </a:solidFill>
                <a:latin typeface="TimesNewRomanPS-ItalicMT"/>
              </a:rPr>
              <a:t>-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,</a:t>
            </a:r>
            <a:r>
              <a:rPr lang="ru-RU" altLang="ru-RU" i="1" dirty="0">
                <a:solidFill>
                  <a:srgbClr val="000000"/>
                </a:solidFill>
                <a:latin typeface="TimesNewRomanPS-ItalicMT"/>
              </a:rPr>
              <a:t>воз-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).</a:t>
            </a:r>
            <a:br>
              <a:rPr lang="ru-RU" alt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В слове (1) автор использует приставку </a:t>
            </a:r>
            <a:r>
              <a:rPr lang="ru-RU" altLang="ru-RU" b="1" dirty="0">
                <a:solidFill>
                  <a:srgbClr val="000000"/>
                </a:solidFill>
                <a:latin typeface="TimesNewRomanPS-BoldMT"/>
              </a:rPr>
              <a:t>Y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, так как в контексте идёт речь о людях,</a:t>
            </a:r>
            <a:br>
              <a:rPr lang="ru-RU" alt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которые пробуждаются (просыпаются), затем встают, то есть поднимаются </a:t>
            </a:r>
            <a:r>
              <a:rPr lang="ru-RU" altLang="ru-RU" b="1" dirty="0">
                <a:solidFill>
                  <a:srgbClr val="000000"/>
                </a:solidFill>
                <a:latin typeface="TimesNewRomanPS-BoldMT"/>
              </a:rPr>
              <a:t>вверх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, принимают </a:t>
            </a:r>
            <a:r>
              <a:rPr lang="ru-RU" altLang="ru-RU" b="1" dirty="0">
                <a:solidFill>
                  <a:srgbClr val="000000"/>
                </a:solidFill>
                <a:latin typeface="TimesNewRomanPS-BoldMT"/>
              </a:rPr>
              <a:t>вертикальное положение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, затем одеваются.</a:t>
            </a:r>
            <a:br>
              <a:rPr lang="ru-RU" alt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В слове (2) автор использует приставку </a:t>
            </a:r>
            <a:r>
              <a:rPr lang="ru-RU" altLang="ru-RU" b="1" dirty="0">
                <a:solidFill>
                  <a:srgbClr val="000000"/>
                </a:solidFill>
                <a:latin typeface="TimesNewRomanPS-BoldMT"/>
              </a:rPr>
              <a:t>Y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, так как звук (сигнал), издаваемый трубой,</a:t>
            </a:r>
            <a:br>
              <a:rPr lang="ru-RU" alt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по-видимому, направлен </a:t>
            </a:r>
            <a:r>
              <a:rPr lang="ru-RU" altLang="ru-RU" b="1" dirty="0">
                <a:solidFill>
                  <a:srgbClr val="000000"/>
                </a:solidFill>
                <a:latin typeface="TimesNewRomanPS-BoldMT"/>
              </a:rPr>
              <a:t>вверх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. При использовании приставки (</a:t>
            </a:r>
            <a:r>
              <a:rPr lang="ru-RU" altLang="ru-RU" i="1" dirty="0" err="1">
                <a:solidFill>
                  <a:srgbClr val="000000"/>
                </a:solidFill>
                <a:latin typeface="TimesNewRomanPS-ItalicMT"/>
              </a:rPr>
              <a:t>въ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- (</a:t>
            </a:r>
            <a:r>
              <a:rPr lang="ru-RU" altLang="ru-RU" i="1" dirty="0">
                <a:solidFill>
                  <a:srgbClr val="000000"/>
                </a:solidFill>
                <a:latin typeface="TimesNewRomanPS-ItalicMT"/>
              </a:rPr>
              <a:t>в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-) ) автор должен был бы указать место, куда направлен звук.</a:t>
            </a:r>
            <a:br>
              <a:rPr lang="ru-RU" alt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В слове (3) автор использует приставку </a:t>
            </a:r>
            <a:r>
              <a:rPr lang="ru-RU" altLang="ru-RU" b="1" dirty="0">
                <a:solidFill>
                  <a:srgbClr val="000000"/>
                </a:solidFill>
                <a:latin typeface="TimesNewRomanPS-BoldMT"/>
              </a:rPr>
              <a:t>Y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, так как в контексте идёт речь о людях,</a:t>
            </a:r>
            <a:br>
              <a:rPr lang="ru-RU" alt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которые накладывают принесённое ими на ослов. Чтобы выполнить указанное действие, надо поднять груз, осуществив движение </a:t>
            </a:r>
            <a:r>
              <a:rPr lang="ru-RU" altLang="ru-RU" b="1" dirty="0">
                <a:solidFill>
                  <a:srgbClr val="000000"/>
                </a:solidFill>
                <a:latin typeface="TimesNewRomanPS-BoldMT"/>
              </a:rPr>
              <a:t>вверх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.</a:t>
            </a:r>
            <a:br>
              <a:rPr lang="ru-RU" alt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В слове (4) автор использует приставку </a:t>
            </a:r>
            <a:r>
              <a:rPr lang="ru-RU" altLang="ru-RU" b="1" dirty="0">
                <a:solidFill>
                  <a:srgbClr val="000000"/>
                </a:solidFill>
                <a:latin typeface="TimesNewRomanPS-BoldMT"/>
              </a:rPr>
              <a:t>Y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, так как крик (возглас) людей, по-видимому, направлен </a:t>
            </a:r>
            <a:r>
              <a:rPr lang="ru-RU" altLang="ru-RU" b="1" dirty="0">
                <a:solidFill>
                  <a:srgbClr val="000000"/>
                </a:solidFill>
                <a:latin typeface="TimesNewRomanPS-BoldMT"/>
              </a:rPr>
              <a:t>вверх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. При использовании приставки (</a:t>
            </a:r>
            <a:r>
              <a:rPr lang="ru-RU" altLang="ru-RU" i="1" dirty="0" err="1">
                <a:solidFill>
                  <a:srgbClr val="000000"/>
                </a:solidFill>
                <a:latin typeface="TimesNewRomanPS-ItalicMT"/>
              </a:rPr>
              <a:t>въ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- (</a:t>
            </a:r>
            <a:r>
              <a:rPr lang="ru-RU" altLang="ru-RU" i="1" dirty="0">
                <a:solidFill>
                  <a:srgbClr val="000000"/>
                </a:solidFill>
                <a:latin typeface="TimesNewRomanPS-ItalicMT"/>
              </a:rPr>
              <a:t>в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-) ) автор должен был бы указать место, куда направлен звук.</a:t>
            </a:r>
            <a:br>
              <a:rPr lang="ru-RU" alt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В слове (5) автор использует приставку </a:t>
            </a:r>
            <a:r>
              <a:rPr lang="ru-RU" altLang="ru-RU" b="1" dirty="0">
                <a:solidFill>
                  <a:srgbClr val="000000"/>
                </a:solidFill>
                <a:latin typeface="TimesNewRomanPS-BoldMT"/>
              </a:rPr>
              <a:t>Y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, так как в контексте идёт речь о людях,</a:t>
            </a:r>
            <a:br>
              <a:rPr lang="ru-RU" altLang="ru-RU" dirty="0">
                <a:solidFill>
                  <a:srgbClr val="000000"/>
                </a:solidFill>
                <a:latin typeface="TimesNewRomanPSMT"/>
              </a:rPr>
            </a:b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которые должны сесть на коней. Чтобы это сделать, необходимо осуществить движение </a:t>
            </a:r>
            <a:r>
              <a:rPr lang="ru-RU" altLang="ru-RU" b="1" dirty="0">
                <a:solidFill>
                  <a:srgbClr val="000000"/>
                </a:solidFill>
                <a:latin typeface="TimesNewRomanPS-BoldMT"/>
              </a:rPr>
              <a:t>вверх</a:t>
            </a:r>
            <a:r>
              <a:rPr lang="ru-RU" altLang="ru-RU" dirty="0">
                <a:solidFill>
                  <a:srgbClr val="000000"/>
                </a:solidFill>
                <a:latin typeface="TimesNewRomanPSMT"/>
              </a:rPr>
              <a:t>.</a:t>
            </a:r>
            <a:r>
              <a:rPr lang="ru-RU" altLang="ru-RU" dirty="0"/>
              <a:t> </a:t>
            </a:r>
            <a:br>
              <a:rPr lang="ru-RU" altLang="ru-RU" dirty="0"/>
            </a:br>
            <a:endParaRPr lang="ru-RU" alt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3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1289050" y="890588"/>
            <a:ext cx="107632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/>
              <a:t>– Важно только добавить, – задумчиво сказала Аграфена, – что с нами всегда рядом те, кто ушёл, но о ком мы помним. И сам А.С. Пушкин в стихотворении «Памятник» (1836 г.) писал о бессмертии души человека и творчества в целом, поднимал тему исторической памяти:</a:t>
            </a:r>
          </a:p>
          <a:p>
            <a:r>
              <a:rPr lang="ru-RU" altLang="ru-RU"/>
              <a:t>Нет, весь я не умру – душа в заветной лире</a:t>
            </a:r>
          </a:p>
          <a:p>
            <a:r>
              <a:rPr lang="ru-RU" altLang="ru-RU"/>
              <a:t>Мой прах переживет и тленья убежит –</a:t>
            </a:r>
          </a:p>
          <a:p>
            <a:r>
              <a:rPr lang="ru-RU" altLang="ru-RU"/>
              <a:t>И славен буду я, доколь в подлунном мире</a:t>
            </a:r>
          </a:p>
          <a:p>
            <a:r>
              <a:rPr lang="ru-RU" altLang="ru-RU"/>
              <a:t>Жив будет хоть один пиит.</a:t>
            </a:r>
          </a:p>
          <a:p>
            <a:r>
              <a:rPr lang="ru-RU" altLang="ru-RU"/>
              <a:t>– Очень верное замечание, Аграфена! – похвалила её Олимпиада Николаевна. – Сегодня на уроке мы будем выполнять задания по тексту стихотворения А.С. Пушкина</a:t>
            </a:r>
          </a:p>
          <a:p>
            <a:r>
              <a:rPr lang="ru-RU" altLang="ru-RU"/>
              <a:t>«Брожу ли я вдоль улиц шумных…».</a:t>
            </a:r>
          </a:p>
          <a:p>
            <a:r>
              <a:rPr lang="ru-RU" altLang="ru-RU" b="1"/>
              <a:t>Выполните задания, которые предложила Олимпиада Николаевна своим</a:t>
            </a:r>
          </a:p>
          <a:p>
            <a:r>
              <a:rPr lang="ru-RU" altLang="ru-RU" b="1"/>
              <a:t>ученикам.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2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1"/>
          <p:cNvSpPr>
            <a:spLocks noChangeArrowheads="1"/>
          </p:cNvSpPr>
          <p:nvPr/>
        </p:nvSpPr>
        <p:spPr bwMode="auto">
          <a:xfrm>
            <a:off x="1663700" y="130175"/>
            <a:ext cx="968375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ВОПРОС № 1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А.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Олимпиада Николаевна предложила ребятам следующее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задание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: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– В строфе &lt;3&gt; стихотворения А.С. Пушкина «Брожу ли я вдоль улиц шумных…»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содержится словоформа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мыслю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. Однако первоначально основа этой словоформы имела иной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фонетический облик. Сопоставив словоформу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мыслю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со словоформами глаголов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того же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лица и числа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из строфы &lt;1&gt;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данного для анализа стихотворения, их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инфинитивами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и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соотносимыми с ними </a:t>
            </a: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отглагольными существительными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среднего рода, укажите в листе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ответа первоначальный вид словоформы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мыслю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. Опишите ход рассуждения.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– Нужно проанализировать существительные типа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воспитание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(соотносимое с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инфинитивом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воспитать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)? – уточнила Аграфена.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– Верно! – ответила Олимпиада Николаевна. – Только напомню, что глагольные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словоформы должны быть взяты из строфы &lt;1&gt; стихотворения А.С. Пушкина.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– Олимпиада Николаевна, – сказала новая одноклассница Аграфены Лукерья, – у меня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к Вам тоже есть несколько вопросов.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Решите задание Олимпиады Николаевны и помогите Лукерье, приведя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необходимые объяснения, найти ответы на её вопросы:</a:t>
            </a:r>
            <a:br>
              <a:rPr lang="ru-RU" altLang="ru-RU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– Что даёт для анализа привлечение слов среднего рода?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– Правильно ли я поняла, что какая-то (какие-то) глагольная(-ые) словоформа(-ы) из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строфы &lt;1&gt; помогает(-ют) определить первоначальный вид словоформы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мыслю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а какая-то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(какие-то) помогает(-ют) частично или не помогает(-ют)?</a:t>
            </a:r>
            <a:r>
              <a:rPr lang="ru-RU" altLang="ru-RU"/>
              <a:t> 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1576388" y="630238"/>
            <a:ext cx="771525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Б1.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– Да уж, какой интересный оказался глагол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– сказала Аграфена, решив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первую часть задания. – А он ведь ещё и многозначный. Я, Олимпиада Николаевна, подобрала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примеры и попыталась определить значения глагола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каждом из них. Мне кажется,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что их можно разделить на три равные группы по значению глагола.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Помогите Аграфене. Распределите данные ниже примеры (1–9) на 3 равные группы,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выявите значение глагола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каждой из групп. Для каждого из значений укажите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особенности синтаксической сочетаемости глагола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, которая помогает в выделении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значения. Определите, в каком из выявленных вами значений используется глагол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строфе &lt;3&gt; представленного для анализа стихотворения А.С. Пушкина «Брожу ли я вдоль улиц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шумных…».</a:t>
            </a:r>
            <a:r>
              <a:rPr lang="ru-RU" altLang="ru-RU"/>
              <a:t> 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3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1776413" y="479425"/>
            <a:ext cx="9928225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TimesNewRomanPSMT"/>
              </a:rPr>
              <a:t>(</a:t>
            </a: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1) …Но польза империи моей, по горячему моему всегдашнему попечению о благом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устройстве всего, мне от власти всевышнего врученного, воспрещали мыслить прежде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времени облегчить вас в тягостных упражнениях, доверенностию моею вам порученных…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(1784)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(2) Нѣкоторыя изрядно мыслятъ, но въ дѣйство производятъ худо; понеже безъ чистоты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ума, мысли и слова̀ родиться не могутъ (1742).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(3) Мы же слабые подражатели произведеній Его, что мыслимъ изобрѣсть такого, что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неподвержено было бы тлѣнію? (1805)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(4) Что уже болѣе о мнѣ не мыслишь, и сбываешь меня отъ себя ухищреннымъ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нравоученіемъ, но не думай свирѣпая, чтобъ я ему далъ спокойно любовію твоею наслаждаться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(1763).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(5) По сем начинается дело рассмотрением, что плоть ли мыслит или душа, да и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заключается, что плоти мыслить не можно (1750–1754).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(6) Всякой человѣкъ, научившійся мыслить о премѣнахъ случающихся въ семъ мірѣ,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познаетъ изъ премудраго всѣхъ вещей устройства, что есть существо первѣйшее, начало …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всѣхъ премѣнъ случающихся въ природѣ (1785).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(7) Сіе точно то, что я хотѣлъ сказать. Праведно говорить, вы помогаете людемъ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мыслить (1755).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(8) Не ожидал я от него таковых неприятств, я мыслил всегда с ним подружиться и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когда-либо случится – действовать вместе против неприятелей (1800).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(9) …а Исаковскою она называется по озеру Исакову, на берегу которого она стоит; сие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озеро простирается версты на четыре; хлебная его вода, нарочитая глубина и частые, травой</a:t>
            </a:r>
            <a:br>
              <a:rPr lang="ru-RU" altLang="ru-RU" sz="1600">
                <a:solidFill>
                  <a:srgbClr val="000000"/>
                </a:solidFill>
                <a:latin typeface="TimesNewRomanPSMT"/>
              </a:rPr>
            </a:b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поросшие заливы дают мыслить, что оно изобильно рыбою и дичью (1791)</a:t>
            </a:r>
            <a:r>
              <a:rPr lang="ru-RU" altLang="ru-RU" sz="1600"/>
              <a:t> 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9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>
            <a:off x="1906588" y="609600"/>
            <a:ext cx="84645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NewRomanPS-BoldMT"/>
              </a:rPr>
              <a:t>Б2.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– Олимпиада Николаевна, мне кажется, что в группе, к которой Аграфена отнесла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предложение (4), значение глагола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одном из предложений немного отличается от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значения данного глагола в других предложениях группы (при наличии общего смысла). Это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подчёркивается и синтаксической сочетаемостью, – поспешила поделиться своими мыслями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Лукерья.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– Верно, Лукерья, – согласилась Олимпиада Николаевна.</a:t>
            </a:r>
            <a:br>
              <a:rPr lang="ru-RU" altLang="ru-RU">
                <a:solidFill>
                  <a:srgbClr val="000000"/>
                </a:solidFill>
                <a:latin typeface="TimesNewRomanPSMT"/>
              </a:rPr>
            </a:br>
            <a:r>
              <a:rPr lang="ru-RU" altLang="ru-RU">
                <a:solidFill>
                  <a:srgbClr val="000000"/>
                </a:solidFill>
                <a:latin typeface="TimesNewRomanPSMT"/>
              </a:rPr>
              <a:t>Укажите, какое предложение имеет в виду Лукерья. Опишите оттенок значения глагола</a:t>
            </a:r>
            <a:r>
              <a:rPr lang="en-US" altLang="ru-RU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altLang="ru-RU" i="1">
                <a:solidFill>
                  <a:srgbClr val="000000"/>
                </a:solidFill>
                <a:latin typeface="TimesNewRomanPS-ItalicMT"/>
              </a:rPr>
              <a:t>мыслить </a:t>
            </a:r>
            <a:r>
              <a:rPr lang="ru-RU" altLang="ru-RU">
                <a:solidFill>
                  <a:srgbClr val="000000"/>
                </a:solidFill>
                <a:latin typeface="TimesNewRomanPSMT"/>
              </a:rPr>
              <a:t>в этом предложении.</a:t>
            </a:r>
            <a:r>
              <a:rPr lang="ru-RU" altLang="ru-RU"/>
              <a:t> 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44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1549400" y="504825"/>
            <a:ext cx="10642600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1600" b="1">
                <a:solidFill>
                  <a:srgbClr val="000000"/>
                </a:solidFill>
                <a:latin typeface="TimesNewRomanPS-BoldMT"/>
              </a:rPr>
              <a:t>Модель ответа:</a:t>
            </a:r>
            <a:br>
              <a:rPr lang="ru-RU" altLang="ru-RU" sz="1600" b="1">
                <a:solidFill>
                  <a:srgbClr val="000000"/>
                </a:solidFill>
                <a:latin typeface="TimesNewRomanPS-BoldMT"/>
              </a:rPr>
            </a:br>
            <a:r>
              <a:rPr lang="ru-RU" altLang="ru-RU" sz="1600" b="1">
                <a:solidFill>
                  <a:srgbClr val="000000"/>
                </a:solidFill>
                <a:latin typeface="TimesNewRomanPS-BoldMT"/>
              </a:rPr>
              <a:t>А. </a:t>
            </a: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Первоначальный вид словоформы </a:t>
            </a:r>
            <a:r>
              <a:rPr lang="ru-RU" altLang="ru-RU" sz="1600" i="1">
                <a:solidFill>
                  <a:srgbClr val="000000"/>
                </a:solidFill>
                <a:latin typeface="TimesNewRomanPS-ItalicMT"/>
              </a:rPr>
              <a:t>мыслю </a:t>
            </a: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– </a:t>
            </a:r>
            <a:r>
              <a:rPr lang="ru-RU" altLang="ru-RU" sz="1600" i="1">
                <a:solidFill>
                  <a:srgbClr val="000000"/>
                </a:solidFill>
                <a:latin typeface="TimesNewRomanPS-ItalicMT"/>
              </a:rPr>
              <a:t>мышлю</a:t>
            </a:r>
            <a:r>
              <a:rPr lang="ru-RU" altLang="ru-RU" sz="1600">
                <a:solidFill>
                  <a:srgbClr val="000000"/>
                </a:solidFill>
                <a:latin typeface="TimesNewRomanPSMT"/>
              </a:rPr>
              <a:t>.</a:t>
            </a:r>
            <a:r>
              <a:rPr lang="ru-RU" altLang="ru-RU" sz="1600"/>
              <a:t> </a:t>
            </a:r>
            <a:endParaRPr lang="en-US" altLang="ru-RU" sz="1600"/>
          </a:p>
          <a:p>
            <a:r>
              <a:rPr lang="ru-RU" altLang="ru-RU" sz="1600"/>
              <a:t>Рассмотрим соответствующую (по лицу и числу) словоформе </a:t>
            </a:r>
            <a:r>
              <a:rPr lang="ru-RU" altLang="ru-RU" sz="1600" i="1"/>
              <a:t>мыслю </a:t>
            </a:r>
            <a:r>
              <a:rPr lang="ru-RU" altLang="ru-RU" sz="1600"/>
              <a:t>глагольную</a:t>
            </a:r>
            <a:r>
              <a:rPr lang="en-US" altLang="ru-RU" sz="1600"/>
              <a:t> </a:t>
            </a:r>
            <a:r>
              <a:rPr lang="ru-RU" altLang="ru-RU" sz="1600"/>
              <a:t>словоформу </a:t>
            </a:r>
            <a:r>
              <a:rPr lang="ru-RU" altLang="ru-RU" sz="1600" b="1" i="1"/>
              <a:t>брожу </a:t>
            </a:r>
            <a:r>
              <a:rPr lang="ru-RU" altLang="ru-RU" sz="1600"/>
              <a:t>из &lt;1&gt; строфы стихотворения. Сопоставив словоформы </a:t>
            </a:r>
            <a:r>
              <a:rPr lang="ru-RU" altLang="ru-RU" sz="1600" i="1"/>
              <a:t>брожу </a:t>
            </a:r>
            <a:r>
              <a:rPr lang="ru-RU" altLang="ru-RU" sz="1600"/>
              <a:t>и </a:t>
            </a:r>
            <a:r>
              <a:rPr lang="ru-RU" altLang="ru-RU" sz="1600" i="1"/>
              <a:t>бродить</a:t>
            </a:r>
            <a:r>
              <a:rPr lang="ru-RU" altLang="ru-RU" sz="1600"/>
              <a:t>,</a:t>
            </a:r>
            <a:r>
              <a:rPr lang="en-US" altLang="ru-RU" sz="1600"/>
              <a:t> </a:t>
            </a:r>
            <a:r>
              <a:rPr lang="ru-RU" altLang="ru-RU" sz="1600"/>
              <a:t>мы обнаружим, что образование формы 1 л. ед.ч. настоящего времени </a:t>
            </a:r>
            <a:r>
              <a:rPr lang="ru-RU" altLang="ru-RU" sz="1600" i="1"/>
              <a:t>брожу </a:t>
            </a:r>
            <a:r>
              <a:rPr lang="ru-RU" altLang="ru-RU" sz="1600"/>
              <a:t>сопровождается</a:t>
            </a:r>
            <a:br>
              <a:rPr lang="ru-RU" altLang="ru-RU" sz="1600"/>
            </a:br>
            <a:r>
              <a:rPr lang="ru-RU" altLang="ru-RU" sz="1600"/>
              <a:t>чередованием согласных в основе (в данном случае это чередование </a:t>
            </a:r>
            <a:r>
              <a:rPr lang="ru-RU" altLang="ru-RU" sz="1600" i="1"/>
              <a:t>д // ж</a:t>
            </a:r>
            <a:r>
              <a:rPr lang="ru-RU" altLang="ru-RU" sz="1600"/>
              <a:t>). Подобные</a:t>
            </a:r>
            <a:br>
              <a:rPr lang="ru-RU" altLang="ru-RU" sz="1600"/>
            </a:br>
            <a:r>
              <a:rPr lang="ru-RU" altLang="ru-RU" sz="1600"/>
              <a:t>чередования разных типов в форме 1 л. ед.ч. (по сравнению с формой инфинитива)</a:t>
            </a:r>
            <a:br>
              <a:rPr lang="ru-RU" altLang="ru-RU" sz="1600"/>
            </a:br>
            <a:r>
              <a:rPr lang="ru-RU" altLang="ru-RU" sz="1600"/>
              <a:t>наблюдаются у многих глаголов II спряжения. Поскольку глагол </a:t>
            </a:r>
            <a:r>
              <a:rPr lang="ru-RU" altLang="ru-RU" sz="1600" i="1"/>
              <a:t>мыслить</a:t>
            </a:r>
            <a:r>
              <a:rPr lang="ru-RU" altLang="ru-RU" sz="1600"/>
              <a:t>, как и глагол</a:t>
            </a:r>
            <a:br>
              <a:rPr lang="ru-RU" altLang="ru-RU" sz="1600"/>
            </a:br>
            <a:r>
              <a:rPr lang="ru-RU" altLang="ru-RU" sz="1600" i="1"/>
              <a:t>бродить</a:t>
            </a:r>
            <a:r>
              <a:rPr lang="ru-RU" altLang="ru-RU" sz="1600"/>
              <a:t>, относится ко II спряжению, то в словоформе 1 л. ед.ч. настоящего времени глагола</a:t>
            </a:r>
            <a:br>
              <a:rPr lang="ru-RU" altLang="ru-RU" sz="1600"/>
            </a:br>
            <a:r>
              <a:rPr lang="ru-RU" altLang="ru-RU" sz="1600" i="1"/>
              <a:t>мыслить </a:t>
            </a:r>
            <a:r>
              <a:rPr lang="ru-RU" altLang="ru-RU" sz="1600"/>
              <a:t>тоже может быть представлен чередующийся звук (в сравнении с инфинитивом).</a:t>
            </a:r>
            <a:br>
              <a:rPr lang="ru-RU" altLang="ru-RU" sz="1600"/>
            </a:br>
            <a:r>
              <a:rPr lang="ru-RU" altLang="ru-RU" sz="1600"/>
              <a:t>Помогает определить вариант чередования в форме 1 л. ед.ч. настоящего времени многих</a:t>
            </a:r>
            <a:br>
              <a:rPr lang="ru-RU" altLang="ru-RU" sz="1600"/>
            </a:br>
            <a:r>
              <a:rPr lang="ru-RU" altLang="ru-RU" sz="1600"/>
              <a:t>глаголов II спряжения отглагольное существительное среднего рода того же корня. Раз в</a:t>
            </a:r>
            <a:br>
              <a:rPr lang="ru-RU" altLang="ru-RU" sz="1600"/>
            </a:br>
            <a:r>
              <a:rPr lang="ru-RU" altLang="ru-RU" sz="1600"/>
              <a:t>существительном </a:t>
            </a:r>
            <a:r>
              <a:rPr lang="ru-RU" altLang="ru-RU" sz="1600" i="1"/>
              <a:t>брожение </a:t>
            </a:r>
            <a:r>
              <a:rPr lang="ru-RU" altLang="ru-RU" sz="1600"/>
              <a:t>мы находим тот же вариант чередования, что и в словоформе</a:t>
            </a:r>
            <a:br>
              <a:rPr lang="ru-RU" altLang="ru-RU" sz="1600"/>
            </a:br>
            <a:r>
              <a:rPr lang="ru-RU" altLang="ru-RU" sz="1600" i="1"/>
              <a:t>брожу, </a:t>
            </a:r>
            <a:r>
              <a:rPr lang="ru-RU" altLang="ru-RU" sz="1600"/>
              <a:t>по отношению к </a:t>
            </a:r>
            <a:r>
              <a:rPr lang="ru-RU" altLang="ru-RU" sz="1600" i="1"/>
              <a:t>бродить</a:t>
            </a:r>
            <a:r>
              <a:rPr lang="ru-RU" altLang="ru-RU" sz="1600"/>
              <a:t>: </a:t>
            </a:r>
            <a:r>
              <a:rPr lang="ru-RU" altLang="ru-RU" sz="1600" i="1"/>
              <a:t>д // ж</a:t>
            </a:r>
            <a:r>
              <a:rPr lang="ru-RU" altLang="ru-RU" sz="1600"/>
              <a:t>, значит и в 1 л. ед.ч. настоящего времени глагола</a:t>
            </a:r>
            <a:br>
              <a:rPr lang="ru-RU" altLang="ru-RU" sz="1600"/>
            </a:br>
            <a:r>
              <a:rPr lang="ru-RU" altLang="ru-RU" sz="1600" i="1"/>
              <a:t>мыслить </a:t>
            </a:r>
            <a:r>
              <a:rPr lang="ru-RU" altLang="ru-RU" sz="1600"/>
              <a:t>должен быть тот же вариант чередования (по сравнению с глаголом </a:t>
            </a:r>
            <a:r>
              <a:rPr lang="ru-RU" altLang="ru-RU" sz="1600" i="1"/>
              <a:t>мыслить</a:t>
            </a:r>
            <a:r>
              <a:rPr lang="ru-RU" altLang="ru-RU" sz="1600"/>
              <a:t>), что и</a:t>
            </a:r>
            <a:br>
              <a:rPr lang="ru-RU" altLang="ru-RU" sz="1600"/>
            </a:br>
            <a:r>
              <a:rPr lang="ru-RU" altLang="ru-RU" sz="1600"/>
              <a:t>в отглагольном существительном среднего рода того же корня – </a:t>
            </a:r>
            <a:r>
              <a:rPr lang="ru-RU" altLang="ru-RU" sz="1600" i="1"/>
              <a:t>мышление </a:t>
            </a:r>
            <a:r>
              <a:rPr lang="ru-RU" altLang="ru-RU" sz="1600"/>
              <a:t>(то есть </a:t>
            </a:r>
            <a:r>
              <a:rPr lang="ru-RU" altLang="ru-RU" sz="1600" i="1"/>
              <a:t>шл</a:t>
            </a:r>
            <a:r>
              <a:rPr lang="ru-RU" altLang="ru-RU" sz="1600"/>
              <a:t>). Таким</a:t>
            </a:r>
            <a:br>
              <a:rPr lang="ru-RU" altLang="ru-RU" sz="1600"/>
            </a:br>
            <a:r>
              <a:rPr lang="ru-RU" altLang="ru-RU" sz="1600"/>
              <a:t>образом, мы доказали, что первоначальный вид словоформы </a:t>
            </a:r>
            <a:r>
              <a:rPr lang="ru-RU" altLang="ru-RU" sz="1600" i="1"/>
              <a:t>мыслю </a:t>
            </a:r>
            <a:r>
              <a:rPr lang="ru-RU" altLang="ru-RU" sz="1600"/>
              <a:t>– это </a:t>
            </a:r>
            <a:r>
              <a:rPr lang="ru-RU" altLang="ru-RU" sz="1600" i="1"/>
              <a:t>мышлю</a:t>
            </a:r>
            <a:r>
              <a:rPr lang="ru-RU" altLang="ru-RU" sz="1600"/>
              <a:t>, и ответили</a:t>
            </a:r>
            <a:br>
              <a:rPr lang="ru-RU" altLang="ru-RU" sz="1600"/>
            </a:br>
            <a:r>
              <a:rPr lang="ru-RU" altLang="ru-RU" sz="1600"/>
              <a:t>на вопрос, зачем для анализа необходимо привлечение отглагольных существительных</a:t>
            </a:r>
            <a:br>
              <a:rPr lang="ru-RU" altLang="ru-RU" sz="1600"/>
            </a:br>
            <a:r>
              <a:rPr lang="ru-RU" altLang="ru-RU" sz="1600"/>
              <a:t>среднего рода. Мы можем сделать вывод, что словоформа </a:t>
            </a:r>
            <a:r>
              <a:rPr lang="ru-RU" altLang="ru-RU" sz="1600" b="1" i="1"/>
              <a:t>брожу </a:t>
            </a:r>
            <a:r>
              <a:rPr lang="ru-RU" altLang="ru-RU" sz="1600" b="1"/>
              <a:t>полностью подходит для</a:t>
            </a:r>
            <a:br>
              <a:rPr lang="ru-RU" altLang="ru-RU" sz="1600" b="1"/>
            </a:br>
            <a:r>
              <a:rPr lang="ru-RU" altLang="ru-RU" sz="1600" b="1"/>
              <a:t>анализа </a:t>
            </a:r>
            <a:r>
              <a:rPr lang="ru-RU" altLang="ru-RU" sz="1600"/>
              <a:t>(помогает определить первоначальный вид формы 1 л. ед.ч. глагола </a:t>
            </a:r>
            <a:r>
              <a:rPr lang="ru-RU" altLang="ru-RU" sz="1600" i="1"/>
              <a:t>мыслить</a:t>
            </a:r>
            <a:r>
              <a:rPr lang="ru-RU" altLang="ru-RU" sz="1600"/>
              <a:t>).</a:t>
            </a:r>
            <a:br>
              <a:rPr lang="ru-RU" altLang="ru-RU" sz="1600"/>
            </a:br>
            <a:r>
              <a:rPr lang="ru-RU" altLang="ru-RU" sz="1600" b="1"/>
              <a:t>Подходят ли другие для глагольные словоформы из &lt;1&gt; строфы стихотворения</a:t>
            </a:r>
            <a:br>
              <a:rPr lang="ru-RU" altLang="ru-RU" sz="1600" b="1"/>
            </a:br>
            <a:r>
              <a:rPr lang="ru-RU" altLang="ru-RU" sz="1600" b="1"/>
              <a:t>для анализа?</a:t>
            </a:r>
            <a:r>
              <a:rPr lang="ru-RU" altLang="ru-RU" sz="1600"/>
              <a:t> </a:t>
            </a:r>
            <a:br>
              <a:rPr lang="ru-RU" altLang="ru-RU" sz="1600"/>
            </a:br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6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554</TotalTime>
  <Words>788</Words>
  <Application>Microsoft Office PowerPoint</Application>
  <PresentationFormat>Широкоэкранный</PresentationFormat>
  <Paragraphs>67</Paragraphs>
  <Slides>34</Slides>
  <Notes>0</Notes>
  <HiddenSlides>0</HiddenSlides>
  <MMClips>34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Aharoni</vt:lpstr>
      <vt:lpstr>Arial</vt:lpstr>
      <vt:lpstr>Calibri</vt:lpstr>
      <vt:lpstr>Century Gothic</vt:lpstr>
      <vt:lpstr>Times New Roman</vt:lpstr>
      <vt:lpstr>TimesNewRomanPS-BoldItalicMT</vt:lpstr>
      <vt:lpstr>TimesNewRomanPS-BoldMT</vt:lpstr>
      <vt:lpstr>TimesNewRomanPS-ItalicMT</vt:lpstr>
      <vt:lpstr>TimesNewRomanPSMT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Работа</dc:creator>
  <cp:lastModifiedBy>777</cp:lastModifiedBy>
  <cp:revision>56</cp:revision>
  <dcterms:created xsi:type="dcterms:W3CDTF">2020-01-16T17:30:56Z</dcterms:created>
  <dcterms:modified xsi:type="dcterms:W3CDTF">2026-01-30T23:37:35Z</dcterms:modified>
</cp:coreProperties>
</file>